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71" r:id="rId2"/>
    <p:sldId id="408" r:id="rId3"/>
    <p:sldId id="409" r:id="rId4"/>
    <p:sldId id="410" r:id="rId5"/>
    <p:sldId id="412" r:id="rId6"/>
    <p:sldId id="413" r:id="rId7"/>
    <p:sldId id="414" r:id="rId8"/>
    <p:sldId id="415" r:id="rId9"/>
    <p:sldId id="439" r:id="rId10"/>
    <p:sldId id="418" r:id="rId11"/>
    <p:sldId id="435" r:id="rId12"/>
    <p:sldId id="436" r:id="rId13"/>
    <p:sldId id="437" r:id="rId14"/>
    <p:sldId id="438" r:id="rId15"/>
    <p:sldId id="416" r:id="rId16"/>
    <p:sldId id="440" r:id="rId17"/>
    <p:sldId id="419" r:id="rId18"/>
    <p:sldId id="420" r:id="rId19"/>
    <p:sldId id="429" r:id="rId20"/>
    <p:sldId id="402" r:id="rId21"/>
    <p:sldId id="405" r:id="rId22"/>
    <p:sldId id="422" r:id="rId23"/>
    <p:sldId id="432" r:id="rId24"/>
    <p:sldId id="423" r:id="rId25"/>
    <p:sldId id="426" r:id="rId26"/>
    <p:sldId id="427" r:id="rId27"/>
    <p:sldId id="428" r:id="rId28"/>
    <p:sldId id="431" r:id="rId29"/>
    <p:sldId id="394" r:id="rId30"/>
    <p:sldId id="346" r:id="rId31"/>
    <p:sldId id="382" r:id="rId32"/>
    <p:sldId id="348" r:id="rId33"/>
    <p:sldId id="349" r:id="rId34"/>
    <p:sldId id="383" r:id="rId35"/>
    <p:sldId id="380" r:id="rId36"/>
    <p:sldId id="351" r:id="rId37"/>
    <p:sldId id="384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9" r:id="rId48"/>
    <p:sldId id="370" r:id="rId49"/>
  </p:sldIdLst>
  <p:sldSz cx="9144000" cy="6858000" type="screen4x3"/>
  <p:notesSz cx="7099300" cy="10234613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00FF"/>
    <a:srgbClr val="FF7C80"/>
    <a:srgbClr val="FFCCCC"/>
    <a:srgbClr val="EAEAEA"/>
    <a:srgbClr val="CCECFF"/>
    <a:srgbClr val="FFFFCC"/>
    <a:srgbClr val="000066"/>
    <a:srgbClr val="CCFF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7" autoAdjust="0"/>
    <p:restoredTop sz="97036" autoAdjust="0"/>
  </p:normalViewPr>
  <p:slideViewPr>
    <p:cSldViewPr>
      <p:cViewPr varScale="1">
        <p:scale>
          <a:sx n="116" d="100"/>
          <a:sy n="116" d="100"/>
        </p:scale>
        <p:origin x="202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590"/>
    </p:cViewPr>
  </p:sorterViewPr>
  <p:notesViewPr>
    <p:cSldViewPr>
      <p:cViewPr varScale="1">
        <p:scale>
          <a:sx n="88" d="100"/>
          <a:sy n="88" d="100"/>
        </p:scale>
        <p:origin x="-2220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776DC980-0904-486F-BCD7-BD1D7921E5B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80667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7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1" y="4860926"/>
            <a:ext cx="5206999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7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fld id="{9434BD0B-1043-49C4-A514-5C2A33B2186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03185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0535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2678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5289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3400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1088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064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814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2459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1913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8168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1376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78782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36549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65720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29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8005D2-FC9F-4A09-9D56-EABD56DCB6A8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30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31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79365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87717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34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00392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96343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92533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286825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6369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45054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56165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4968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158836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77303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24363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561715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729583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166474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40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95657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3669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67548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704" y="6400800"/>
            <a:ext cx="575296" cy="457200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79D6334F-DE2F-4411-9B95-08B6A10C9B25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0034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6826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27487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052513"/>
            <a:ext cx="4027488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73260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07375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text styles</a:t>
            </a:r>
          </a:p>
          <a:p>
            <a:pPr lvl="1"/>
            <a:r>
              <a:rPr lang="da-DK" altLang="da-DK" smtClean="0"/>
              <a:t>Second level</a:t>
            </a:r>
          </a:p>
          <a:p>
            <a:pPr lvl="2"/>
            <a:r>
              <a:rPr lang="da-DK" altLang="da-DK" smtClean="0"/>
              <a:t>Third level</a:t>
            </a:r>
          </a:p>
          <a:p>
            <a:pPr lvl="3"/>
            <a:r>
              <a:rPr lang="da-DK" altLang="da-DK" smtClean="0"/>
              <a:t>Fourth level</a:t>
            </a:r>
          </a:p>
          <a:p>
            <a:pPr lvl="4"/>
            <a:r>
              <a:rPr lang="da-DK" altLang="da-DK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 flipV="1">
            <a:off x="468313" y="981075"/>
            <a:ext cx="8207375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10" r:id="rId3"/>
    <p:sldLayoutId id="2147484311" r:id="rId4"/>
    <p:sldLayoutId id="214748431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A5002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eaLnBrk="1" hangingPunct="1"/>
            <a:r>
              <a:rPr lang="da-DK" altLang="da-DK" sz="3200" kern="0" dirty="0" smtClean="0">
                <a:ea typeface="ＭＳ Ｐゴシック" pitchFamily="34" charset="-128"/>
              </a:rPr>
              <a:t>Forelæsning </a:t>
            </a:r>
            <a:r>
              <a:rPr lang="da-DK" altLang="da-DK" sz="3200" kern="0" smtClean="0">
                <a:ea typeface="ＭＳ Ｐゴシック" pitchFamily="34" charset="-128"/>
              </a:rPr>
              <a:t>Uge 15</a:t>
            </a:r>
            <a:endParaRPr lang="da-DK" altLang="da-DK" sz="3200" kern="0" dirty="0" smtClean="0">
              <a:ea typeface="ＭＳ Ｐゴシック" pitchFamily="34" charset="-128"/>
            </a:endParaRPr>
          </a:p>
        </p:txBody>
      </p:sp>
      <p:pic>
        <p:nvPicPr>
          <p:cNvPr id="10" name="Picture 3" descr="Mandel_zoom_03_seehor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6620"/>
          <a:stretch/>
        </p:blipFill>
        <p:spPr bwMode="auto">
          <a:xfrm>
            <a:off x="683568" y="1133488"/>
            <a:ext cx="7776864" cy="553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3568" y="1196752"/>
            <a:ext cx="3096344" cy="312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182563" indent="-182563" algn="l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 af applikationer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Designmønstre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Computerspil 5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>
                <a:ea typeface="ＭＳ Ｐゴシック" pitchFamily="34" charset="-128"/>
              </a:rPr>
              <a:t>Exceptions og filhåndtering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Mundtlig eksamen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>
                <a:ea typeface="ＭＳ Ｐゴシック" pitchFamily="34" charset="-128"/>
              </a:rPr>
              <a:t>Kursusevaluering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Fraktaler og</a:t>
            </a:r>
            <a:br>
              <a:rPr lang="da-DK" altLang="da-DK" sz="1600" kern="0" spc="-20" dirty="0" smtClean="0">
                <a:ea typeface="ＭＳ Ｐゴシック" pitchFamily="34" charset="-128"/>
              </a:rPr>
            </a:br>
            <a:r>
              <a:rPr lang="da-DK" altLang="da-DK" sz="1600" kern="0" spc="-20" dirty="0" smtClean="0">
                <a:ea typeface="ＭＳ Ｐゴシック" pitchFamily="34" charset="-128"/>
              </a:rPr>
              <a:t>Mandelbrotmængden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 smtClean="0">
                <a:ea typeface="ＭＳ Ｐゴシック" pitchFamily="34" charset="-128"/>
              </a:rPr>
              <a:t>Smukke computer-</a:t>
            </a:r>
            <a:br>
              <a:rPr lang="da-DK" altLang="da-DK" sz="1400" kern="0" spc="-20" dirty="0" smtClean="0">
                <a:ea typeface="ＭＳ Ｐゴシック" pitchFamily="34" charset="-128"/>
              </a:rPr>
            </a:br>
            <a:r>
              <a:rPr lang="da-DK" altLang="da-DK" sz="1400" kern="0" spc="-20" dirty="0" smtClean="0">
                <a:ea typeface="ＭＳ Ｐゴシック" pitchFamily="34" charset="-128"/>
              </a:rPr>
              <a:t>genererede billeder</a:t>
            </a:r>
            <a:endParaRPr lang="da-DK" altLang="da-DK" sz="1400" kern="0" spc="-20" dirty="0">
              <a:ea typeface="ＭＳ Ｐゴシック" pitchFamily="34" charset="-128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24936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Vi ønsker at udvide funktionaliteten af en eksisterende klasse – uden at ændre dens interface (eksisterende metoder)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Der laves en ny klasse, der set fra brugerens synspunkt, erstatter den gamle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 objekt af den nye klasse "indeholder" et objekt af den gamle klasse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Kald af en metode i et objekt af den nye klasse sendes videre til objektet af den gamle klasse. Herudover udføres, der eventuelt noget ekstra (dekorationen)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50" dirty="0">
                <a:ea typeface="ＭＳ Ｐゴシック" pitchFamily="34" charset="-128"/>
              </a:rPr>
              <a:t>har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de samme </a:t>
            </a:r>
            <a:r>
              <a:rPr lang="da-DK" altLang="da-DK" sz="1800" kern="0" spc="-50" dirty="0">
                <a:ea typeface="ＭＳ Ｐゴシック" pitchFamily="34" charset="-128"/>
              </a:rPr>
              <a:t>metoder som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Reader, </a:t>
            </a:r>
            <a:r>
              <a:rPr lang="da-DK" altLang="da-DK" sz="1800" kern="0" spc="-50" dirty="0">
                <a:ea typeface="ＭＳ Ｐゴシック" pitchFamily="34" charset="-128"/>
              </a:rPr>
              <a:t>men tilføjer en metode til at læse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hel linje </a:t>
            </a:r>
            <a:r>
              <a:rPr lang="da-DK" altLang="da-DK" sz="1800" kern="0" spc="-50" dirty="0">
                <a:ea typeface="ＭＳ Ｐゴシック" pitchFamily="34" charset="-128"/>
              </a:rPr>
              <a:t>ad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gangen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Ethvert BufferedReader objekt "indeholder" et Reader objekt, som alle "gamle" metodekald sendes videre til</a:t>
            </a: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10</a:t>
            </a:fld>
            <a:endParaRPr lang="da-DK" alt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032" y="5285832"/>
            <a:ext cx="1800446" cy="1311995"/>
            <a:chOff x="5652120" y="5373216"/>
            <a:chExt cx="1944216" cy="14847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300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48872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(BufferedReader)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11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795298" y="5437713"/>
            <a:ext cx="774246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in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=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8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FileReader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 smtClean="0">
                <a:solidFill>
                  <a:srgbClr val="008000"/>
                </a:solidFill>
                <a:latin typeface="Courier New" pitchFamily="49" charset="0"/>
              </a:rPr>
              <a:t>"System.in</a:t>
            </a:r>
            <a:r>
              <a:rPr lang="en-US" altLang="da-DK" sz="1600" b="1" spc="-60" dirty="0">
                <a:solidFill>
                  <a:srgbClr val="008000"/>
                </a:solidFill>
                <a:latin typeface="Courier New" pitchFamily="49" charset="0"/>
              </a:rPr>
              <a:t>"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));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566016" y="6049872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H="1" flipV="1">
            <a:off x="4095263" y="5728676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5610337" y="6057688"/>
            <a:ext cx="138443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45677" y="2627352"/>
            <a:ext cx="4442725" cy="1521728"/>
            <a:chOff x="2843808" y="4365104"/>
            <a:chExt cx="5207446" cy="190991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608004" y="4365104"/>
              <a:ext cx="1224136" cy="720080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571999" y="4459644"/>
              <a:ext cx="1224136" cy="30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chemeClr val="tx1"/>
                  </a:solidFill>
                </a:rPr>
                <a:t>Reader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43808" y="5554939"/>
              <a:ext cx="1224136" cy="720080"/>
              <a:chOff x="2987824" y="5517232"/>
              <a:chExt cx="1224136" cy="720080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987824" y="5517232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2987824" y="5628747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FileReader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372200" y="5554939"/>
              <a:ext cx="1679054" cy="720080"/>
              <a:chOff x="6372200" y="5554939"/>
              <a:chExt cx="1679054" cy="720080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6372200" y="5554939"/>
                <a:ext cx="1623713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6383496" y="5666454"/>
                <a:ext cx="1667758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BufferedReader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67944" y="5093730"/>
              <a:ext cx="2304256" cy="821248"/>
              <a:chOff x="4067944" y="5093730"/>
              <a:chExt cx="2304256" cy="821248"/>
            </a:xfrm>
          </p:grpSpPr>
          <p:cxnSp>
            <p:nvCxnSpPr>
              <p:cNvPr id="21" name="Straight Arrow Connector 20"/>
              <p:cNvCxnSpPr>
                <a:stCxn id="25" idx="1"/>
                <a:endCxn id="27" idx="3"/>
              </p:cNvCxnSpPr>
              <p:nvPr/>
            </p:nvCxnSpPr>
            <p:spPr bwMode="auto">
              <a:xfrm flipH="1">
                <a:off x="4067944" y="5914978"/>
                <a:ext cx="2304256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5184068" y="5229200"/>
                <a:ext cx="2295" cy="681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Isosceles Triangle 22"/>
              <p:cNvSpPr/>
              <p:nvPr/>
            </p:nvSpPr>
            <p:spPr bwMode="auto">
              <a:xfrm>
                <a:off x="5097687" y="5093730"/>
                <a:ext cx="172762" cy="165792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6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 flipV="1">
              <a:off x="5829300" y="4719638"/>
              <a:ext cx="1157288" cy="476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72300" y="4724400"/>
              <a:ext cx="1602" cy="6668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Parallelogram 18"/>
            <p:cNvSpPr/>
            <p:nvPr/>
          </p:nvSpPr>
          <p:spPr bwMode="auto">
            <a:xfrm rot="18371703">
              <a:off x="6883356" y="5391710"/>
              <a:ext cx="166817" cy="103100"/>
            </a:xfrm>
            <a:prstGeom prst="parallelogram">
              <a:avLst>
                <a:gd name="adj" fmla="val 38084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5832140" y="4463487"/>
              <a:ext cx="236758" cy="277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dirty="0" smtClean="0">
                  <a:solidFill>
                    <a:schemeClr val="tx1"/>
                  </a:solidFill>
                </a:rPr>
                <a:t>1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5541644" y="2606806"/>
            <a:ext cx="258127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Rombeformet pilehoved angiver, at en klasse "indeholder" objekter fra andre klasser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8"/>
            <a:ext cx="8496944" cy="15207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UML diagram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3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30" dirty="0">
                <a:ea typeface="ＭＳ Ｐゴシック" pitchFamily="34" charset="-128"/>
              </a:rPr>
              <a:t>objektet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"indeholder" et Reader objekt (som i det viste tilfælde er et FileReader objekt, men kan være et vilkårligt Reader objekt)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BufferedReader objektet er selv et Reader objekt og kan derfor bruges i stedet for </a:t>
            </a:r>
            <a:r>
              <a:rPr lang="da-DK" altLang="da-DK" sz="1800" kern="0" dirty="0" err="1" smtClean="0">
                <a:ea typeface="ＭＳ Ｐゴシック" pitchFamily="34" charset="-128"/>
              </a:rPr>
              <a:t>FileReader</a:t>
            </a:r>
            <a:r>
              <a:rPr lang="da-DK" altLang="da-DK" sz="1800" kern="0" dirty="0" smtClean="0">
                <a:ea typeface="ＭＳ Ｐゴシック" pitchFamily="34" charset="-128"/>
              </a:rPr>
              <a:t> objektet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51649" y="4562666"/>
            <a:ext cx="8180791" cy="73854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err="1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Instantiering</a:t>
            </a:r>
            <a:endParaRPr lang="da-DK" altLang="da-DK" b="1" kern="0" dirty="0" smtClean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40" dirty="0" smtClean="0">
                <a:ea typeface="ＭＳ Ｐゴシック" pitchFamily="34" charset="-128"/>
              </a:rPr>
              <a:t>Det objekt, der skal dekoreres, gives med som parameter til konstruktøren</a:t>
            </a:r>
            <a:endParaRPr lang="da-DK" altLang="da-DK" sz="1800" kern="0" spc="-40" dirty="0">
              <a:ea typeface="ＭＳ Ｐゴシック" pitchFamily="34" charset="-128"/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6131170" y="5716953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H="1">
            <a:off x="4995512" y="2999727"/>
            <a:ext cx="546131" cy="46906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1103780" y="4165655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Gamle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4291146" y="4142209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Nye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490509" y="3266608"/>
            <a:ext cx="1800446" cy="1311995"/>
            <a:chOff x="5652120" y="5373216"/>
            <a:chExt cx="1944216" cy="1484784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645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/>
      <p:bldP spid="7" grpId="0" animBg="1"/>
      <p:bldP spid="8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76456" cy="682625"/>
          </a:xfrm>
        </p:spPr>
        <p:txBody>
          <a:bodyPr/>
          <a:lstStyle/>
          <a:p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(BufferedReader fortsat)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12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407681" y="1464545"/>
            <a:ext cx="5443307" cy="5280549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class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BufferedReader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extends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{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BufferedReader(Reader reader)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rgbClr val="0070C0"/>
                </a:solidFill>
                <a:latin typeface="Courier New" pitchFamily="49" charset="0"/>
              </a:rPr>
              <a:t>super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rgbClr val="0070C0"/>
                </a:solidFill>
                <a:latin typeface="Courier New" pitchFamily="49" charset="0"/>
              </a:rPr>
              <a:t>this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.reader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= reader;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single character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read()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reader.read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...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// Closes the stream</a:t>
            </a:r>
            <a:endParaRPr lang="en-US" altLang="da-DK" sz="1600" b="1" spc="-60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close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reader.close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line of text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readLine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 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31534" y="2349896"/>
            <a:ext cx="200978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gemmer det "gamle" objekt i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V="1">
            <a:off x="2179875" y="2724659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9"/>
            <a:ext cx="6048672" cy="400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Skitse til implementation af BufferedReader</a:t>
            </a: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7058899" y="1772815"/>
            <a:ext cx="360041" cy="84385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026457" y="3790461"/>
            <a:ext cx="556648" cy="3230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2022550" y="4672310"/>
            <a:ext cx="552740" cy="34516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209008" y="3811091"/>
            <a:ext cx="200978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Kald af "gamle" metoder sendes videre til det objekt, som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peger på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435811" y="5615354"/>
            <a:ext cx="1560221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 metode (implementeres fra scratch)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V="1">
            <a:off x="2024559" y="5949280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2050921" y="1970474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50037" y="1835118"/>
            <a:ext cx="127673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mtClean="0">
                <a:solidFill>
                  <a:srgbClr val="FF0000"/>
                </a:solidFill>
              </a:rPr>
              <a:t>Feltvariabel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012160" y="2447888"/>
            <a:ext cx="3024336" cy="95410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/>
              <a:t>Den "nye" klasse er </a:t>
            </a:r>
            <a:r>
              <a:rPr lang="da-DK" altLang="da-DK" dirty="0" smtClean="0"/>
              <a:t>en </a:t>
            </a:r>
            <a:r>
              <a:rPr lang="da-DK" altLang="da-DK" dirty="0"/>
              <a:t>subklasse af Reader (</a:t>
            </a:r>
            <a:r>
              <a:rPr lang="da-DK" altLang="da-DK" dirty="0" smtClean="0"/>
              <a:t>ligesom </a:t>
            </a:r>
            <a:r>
              <a:rPr lang="da-DK" altLang="da-DK" dirty="0"/>
              <a:t>den "gamle</a:t>
            </a:r>
            <a:r>
              <a:rPr lang="da-DK" altLang="da-DK" dirty="0" smtClean="0"/>
              <a:t>") og kan derfor bruges de samme steder, som den "gamle"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58018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06489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(andet eksempel)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640960" cy="21942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Klassen </a:t>
            </a:r>
            <a:r>
              <a:rPr lang="da-DK" altLang="da-DK" b="1" kern="0" dirty="0" err="1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JScrollPane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kan dekorere (forsyne) et vilkårligt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Component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objekt (i en GUI)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>
                <a:ea typeface="ＭＳ Ｐゴシック" pitchFamily="34" charset="-128"/>
              </a:rPr>
              <a:t>JScrollPane</a:t>
            </a:r>
            <a:r>
              <a:rPr lang="da-DK" altLang="da-DK" sz="1800" kern="0" dirty="0">
                <a:ea typeface="ＭＳ Ｐゴシック" pitchFamily="34" charset="-128"/>
              </a:rPr>
              <a:t> objektet "indeholder" det oprindelige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Component klassen og det nye objekt kan derfor bruges i stedet for det gamle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spc="-20" dirty="0" smtClean="0">
                <a:ea typeface="ＭＳ Ｐゴシック" pitchFamily="34" charset="-128"/>
              </a:rPr>
              <a:t>Kald </a:t>
            </a:r>
            <a:r>
              <a:rPr lang="da-DK" altLang="da-DK" sz="1800" kern="0" spc="-20" dirty="0">
                <a:ea typeface="ＭＳ Ｐゴシック" pitchFamily="34" charset="-128"/>
              </a:rPr>
              <a:t>af "gamle" metoder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sendes </a:t>
            </a:r>
            <a:r>
              <a:rPr lang="da-DK" altLang="da-DK" sz="1800" kern="0" spc="-20" dirty="0">
                <a:ea typeface="ＭＳ Ｐゴシック" pitchFamily="34" charset="-128"/>
              </a:rPr>
              <a:t>videre til objektet af den gamle klasse, men </a:t>
            </a:r>
            <a:r>
              <a:rPr lang="da-DK" altLang="da-DK" sz="1800" kern="0" spc="-30" dirty="0">
                <a:ea typeface="ＭＳ Ｐゴシック" pitchFamily="34" charset="-128"/>
              </a:rPr>
              <a:t>herudover udføres der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ting</a:t>
            </a:r>
            <a:r>
              <a:rPr lang="da-DK" altLang="da-DK" sz="1800" kern="0" spc="-30" dirty="0">
                <a:ea typeface="ＭＳ Ｐゴシック" pitchFamily="34" charset="-128"/>
              </a:rPr>
              <a:t>, der håndterer de tilføjede scrollbarer (dekorationen)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13</a:t>
            </a:fld>
            <a:endParaRPr lang="da-DK" altLang="da-DK" dirty="0"/>
          </a:p>
        </p:txBody>
      </p:sp>
      <p:grpSp>
        <p:nvGrpSpPr>
          <p:cNvPr id="4" name="Group 3"/>
          <p:cNvGrpSpPr/>
          <p:nvPr/>
        </p:nvGrpSpPr>
        <p:grpSpPr>
          <a:xfrm>
            <a:off x="1009212" y="3212976"/>
            <a:ext cx="4516215" cy="1800383"/>
            <a:chOff x="1009212" y="3644841"/>
            <a:chExt cx="4516215" cy="1800383"/>
          </a:xfrm>
        </p:grpSpPr>
        <p:grpSp>
          <p:nvGrpSpPr>
            <p:cNvPr id="50" name="Group 49"/>
            <p:cNvGrpSpPr/>
            <p:nvPr/>
          </p:nvGrpSpPr>
          <p:grpSpPr>
            <a:xfrm>
              <a:off x="1259632" y="3644841"/>
              <a:ext cx="4124792" cy="1515452"/>
              <a:chOff x="2843808" y="4365104"/>
              <a:chExt cx="4834788" cy="190991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4608004" y="4365104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4572000" y="4459645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Component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843808" y="5554939"/>
                <a:ext cx="1224136" cy="720080"/>
                <a:chOff x="2987824" y="5517232"/>
                <a:chExt cx="1224136" cy="72008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2987824" y="5517232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987824" y="5628747"/>
                  <a:ext cx="1224136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JTextArea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6328155" y="5554939"/>
                <a:ext cx="1350441" cy="720080"/>
                <a:chOff x="6328155" y="5554939"/>
                <a:chExt cx="1350441" cy="720080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6372200" y="5554939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328155" y="5666454"/>
                  <a:ext cx="1350441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JScrollPane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4067944" y="5093730"/>
                <a:ext cx="2304256" cy="821249"/>
                <a:chOff x="4067944" y="5093730"/>
                <a:chExt cx="2304256" cy="821249"/>
              </a:xfrm>
            </p:grpSpPr>
            <p:cxnSp>
              <p:nvCxnSpPr>
                <p:cNvPr id="23" name="Straight Arrow Connector 22"/>
                <p:cNvCxnSpPr>
                  <a:stCxn id="20" idx="1"/>
                  <a:endCxn id="18" idx="3"/>
                </p:cNvCxnSpPr>
                <p:nvPr/>
              </p:nvCxnSpPr>
              <p:spPr bwMode="auto">
                <a:xfrm flipH="1">
                  <a:off x="4067944" y="5914979"/>
                  <a:ext cx="2304256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5184068" y="5229200"/>
                  <a:ext cx="2295" cy="68106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5097687" y="5093730"/>
                  <a:ext cx="172762" cy="165792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 bwMode="auto">
              <a:xfrm flipV="1">
                <a:off x="5829300" y="4719638"/>
                <a:ext cx="1157288" cy="4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6972300" y="4724400"/>
                <a:ext cx="1602" cy="6668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" name="Parallelogram 39"/>
              <p:cNvSpPr/>
              <p:nvPr/>
            </p:nvSpPr>
            <p:spPr bwMode="auto">
              <a:xfrm rot="18371703">
                <a:off x="6893307" y="5391351"/>
                <a:ext cx="161067" cy="123980"/>
              </a:xfrm>
              <a:prstGeom prst="parallelogram">
                <a:avLst>
                  <a:gd name="adj" fmla="val 3808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5832140" y="4463487"/>
                <a:ext cx="236758" cy="277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100" b="1" dirty="0" smtClean="0">
                    <a:solidFill>
                      <a:schemeClr val="tx1"/>
                    </a:solidFill>
                  </a:rPr>
                  <a:t>1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1009212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Gamle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3985563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Nye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82183" y="5085184"/>
            <a:ext cx="5962025" cy="397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For et </a:t>
            </a:r>
            <a:r>
              <a:rPr lang="da-DK" altLang="da-DK" sz="1800" kern="0" dirty="0" err="1">
                <a:ea typeface="ＭＳ Ｐゴシック" pitchFamily="34" charset="-128"/>
              </a:rPr>
              <a:t>JTextArea</a:t>
            </a:r>
            <a:r>
              <a:rPr lang="da-DK" altLang="da-DK" sz="1800" kern="0" dirty="0">
                <a:ea typeface="ＭＳ Ｐゴシック" pitchFamily="34" charset="-128"/>
              </a:rPr>
              <a:t> objekt </a:t>
            </a:r>
            <a:r>
              <a:rPr lang="da-DK" altLang="da-DK" sz="1800" kern="0" dirty="0" smtClean="0">
                <a:ea typeface="ＭＳ Ｐゴシック" pitchFamily="34" charset="-128"/>
              </a:rPr>
              <a:t>ser koden ud som </a:t>
            </a:r>
            <a:r>
              <a:rPr lang="da-DK" altLang="da-DK" sz="1800" kern="0" dirty="0">
                <a:ea typeface="ＭＳ Ｐゴシック" pitchFamily="34" charset="-128"/>
              </a:rPr>
              <a:t>følger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259632" y="5523723"/>
            <a:ext cx="5971406" cy="5869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JTextArea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area =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JTetxArea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(10,</a:t>
            </a:r>
            <a:r>
              <a:rPr lang="en-US" altLang="da-DK" sz="8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25);</a:t>
            </a:r>
          </a:p>
          <a:p>
            <a:pPr eaLnBrk="1" hangingPunct="1"/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scrollArea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(area);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513516" y="6261379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5304136" y="6048411"/>
            <a:ext cx="0" cy="2653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110387" y="6260758"/>
            <a:ext cx="1385465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V="1">
            <a:off x="6586708" y="6038695"/>
            <a:ext cx="1516" cy="2686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grpSp>
        <p:nvGrpSpPr>
          <p:cNvPr id="34" name="Group 33"/>
          <p:cNvGrpSpPr/>
          <p:nvPr/>
        </p:nvGrpSpPr>
        <p:grpSpPr>
          <a:xfrm>
            <a:off x="6107866" y="3414081"/>
            <a:ext cx="1800446" cy="1311995"/>
            <a:chOff x="5652120" y="5373216"/>
            <a:chExt cx="1944216" cy="1484784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</a:t>
              </a:r>
              <a:r>
                <a:rPr lang="da-DK" altLang="da-DK" sz="1100" b="1" u="sng" dirty="0" err="1" smtClean="0">
                  <a:solidFill>
                    <a:schemeClr val="tx1"/>
                  </a:solidFill>
                </a:rPr>
                <a:t>JScrollPane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984165" y="5735909"/>
              <a:ext cx="1293264" cy="664892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5984165" y="5756856"/>
              <a:ext cx="1180123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Component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285927" y="6200620"/>
            <a:ext cx="302433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 smtClean="0"/>
              <a:t>I Computerspil 5 opgave 4, skal I lave et tekstfelt med scrollbarer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7583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493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kontra nedarvning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496944" cy="49485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stedet for at bruge </a:t>
            </a:r>
            <a:r>
              <a:rPr lang="da-DK" altLang="da-DK" sz="2000" kern="0" dirty="0" err="1" smtClean="0">
                <a:ea typeface="ＭＳ Ｐゴシック" pitchFamily="34" charset="-128"/>
              </a:rPr>
              <a:t>Decorator</a:t>
            </a:r>
            <a:r>
              <a:rPr lang="da-DK" altLang="da-DK" sz="2000" kern="0" dirty="0" smtClean="0">
                <a:ea typeface="ＭＳ Ｐゴシック" pitchFamily="34" charset="-128"/>
              </a:rPr>
              <a:t> mønsteret kunne man have udvidet klassen ved hjælp af nedarvning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F.eks</a:t>
            </a:r>
            <a:r>
              <a:rPr lang="da-DK" altLang="da-DK" sz="1800" kern="0" dirty="0">
                <a:ea typeface="ＭＳ Ｐゴシック" pitchFamily="34" charset="-128"/>
              </a:rPr>
              <a:t>. </a:t>
            </a:r>
            <a:r>
              <a:rPr lang="da-DK" altLang="da-DK" sz="1800" kern="0" dirty="0" smtClean="0">
                <a:ea typeface="ＭＳ Ｐゴシック" pitchFamily="34" charset="-128"/>
              </a:rPr>
              <a:t>kunne vi have </a:t>
            </a:r>
            <a:r>
              <a:rPr lang="da-DK" altLang="da-DK" sz="1800" kern="0" dirty="0">
                <a:ea typeface="ＭＳ Ｐゴシック" pitchFamily="34" charset="-128"/>
              </a:rPr>
              <a:t>lavet en </a:t>
            </a:r>
            <a:r>
              <a:rPr lang="da-DK" altLang="da-DK" sz="1800" kern="0" dirty="0" err="1">
                <a:ea typeface="ＭＳ Ｐゴシック" pitchFamily="34" charset="-128"/>
              </a:rPr>
              <a:t>BufferedFileReader</a:t>
            </a:r>
            <a:r>
              <a:rPr lang="da-DK" altLang="da-DK" sz="1800" kern="0" dirty="0">
                <a:ea typeface="ＭＳ Ｐゴシック" pitchFamily="34" charset="-128"/>
              </a:rPr>
              <a:t> klasse, der er en subklasse af FileReader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 af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er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imidlertid langt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mere generelt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sz="1800" kern="0" dirty="0" smtClean="0">
                <a:ea typeface="ＭＳ Ｐゴシック" pitchFamily="34" charset="-128"/>
              </a:rPr>
              <a:t>Reader klassen har mange forskellige subklasser, og ved hjælp af </a:t>
            </a:r>
            <a:r>
              <a:rPr lang="da-DK" sz="1800" kern="0" dirty="0" err="1" smtClean="0">
                <a:ea typeface="ＭＳ Ｐゴシック" pitchFamily="34" charset="-128"/>
              </a:rPr>
              <a:t>Decorator</a:t>
            </a:r>
            <a:r>
              <a:rPr lang="da-DK" sz="1800" kern="0" dirty="0" smtClean="0">
                <a:ea typeface="ＭＳ Ｐゴシック" pitchFamily="34" charset="-128"/>
              </a:rPr>
              <a:t> mønsteret har vi ”i </a:t>
            </a:r>
            <a:r>
              <a:rPr lang="da-DK" sz="1800" kern="0" dirty="0">
                <a:ea typeface="ＭＳ Ｐゴシック" pitchFamily="34" charset="-128"/>
              </a:rPr>
              <a:t>et hug</a:t>
            </a:r>
            <a:r>
              <a:rPr lang="da-DK" sz="1800" kern="0" dirty="0" smtClean="0">
                <a:ea typeface="ＭＳ Ｐゴシック" pitchFamily="34" charset="-128"/>
              </a:rPr>
              <a:t>” dekoreret dem alle (ved hjælp af BufferedReader)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Analogt </a:t>
            </a:r>
            <a:r>
              <a:rPr lang="da-DK" sz="1800" kern="0" dirty="0">
                <a:ea typeface="ＭＳ Ｐゴシック" pitchFamily="34" charset="-128"/>
              </a:rPr>
              <a:t>har vi ”i et hug” </a:t>
            </a:r>
            <a:r>
              <a:rPr lang="da-DK" sz="1800" kern="0" dirty="0" smtClean="0">
                <a:ea typeface="ＭＳ Ｐゴシック" pitchFamily="34" charset="-128"/>
              </a:rPr>
              <a:t>dekoreret alle Component subklasser </a:t>
            </a:r>
            <a:r>
              <a:rPr lang="da-DK" sz="1800" kern="0" dirty="0">
                <a:ea typeface="ＭＳ Ｐゴシック" pitchFamily="34" charset="-128"/>
              </a:rPr>
              <a:t>(ved hjælp af </a:t>
            </a:r>
            <a:r>
              <a:rPr 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sz="1800" kern="0" dirty="0" smtClean="0">
                <a:ea typeface="ＭＳ Ｐゴシック" pitchFamily="34" charset="-128"/>
              </a:rPr>
              <a:t>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Herudover er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</a:t>
            </a:r>
            <a:r>
              <a:rPr lang="da-DK" altLang="da-DK" b="1" kern="0" dirty="0" err="1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dymanisk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tillader, at man på et vilkårligt tidspunkt kan dekorere et eksisterende objekt og f.eks. forsyne det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kan man ikke, hvis man bruger nedarvning, idet et eksisterende objekt ikke kan skifte type til en subklasse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837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15</a:t>
            </a:fld>
            <a:endParaRPr lang="da-DK" altLang="da-DK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72006" y="1075593"/>
            <a:ext cx="8492482" cy="54497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har en række klasser, og vil gerne have en ensartet måde at skabe nye objekter fra disse klasser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definerer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interface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med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factory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 metode</a:t>
            </a:r>
            <a:r>
              <a:rPr lang="da-DK" altLang="da-DK" sz="1800" kern="0" dirty="0" smtClean="0">
                <a:ea typeface="ＭＳ Ｐゴシック" pitchFamily="34" charset="-128"/>
              </a:rPr>
              <a:t>, der kan skabe de nye objekter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40" dirty="0">
                <a:ea typeface="ＭＳ Ｐゴシック" pitchFamily="34" charset="-128"/>
              </a:rPr>
              <a:t>Typen på de skabte objekter, afhænger af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det </a:t>
            </a:r>
            <a:r>
              <a:rPr lang="da-DK" altLang="da-DK" sz="1800" kern="0" spc="-40" dirty="0">
                <a:ea typeface="ＭＳ Ｐゴシック" pitchFamily="34" charset="-128"/>
              </a:rPr>
              <a:t>objekt, der kalder </a:t>
            </a:r>
            <a:r>
              <a:rPr lang="da-DK" altLang="da-DK" sz="1800" kern="0" spc="-40" dirty="0" err="1">
                <a:ea typeface="ＭＳ Ｐゴシック" pitchFamily="34" charset="-128"/>
              </a:rPr>
              <a:t>factory</a:t>
            </a:r>
            <a:r>
              <a:rPr lang="da-DK" altLang="da-DK" sz="1800" kern="0" spc="-40" dirty="0">
                <a:ea typeface="ＭＳ Ｐゴシック" pitchFamily="34" charset="-128"/>
              </a:rPr>
              <a:t> metoden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 kapitel 12 skabte vi et antal ræve og et antal kaniner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kan definere et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ActorFactory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 interface</a:t>
            </a:r>
            <a:r>
              <a:rPr lang="da-DK" altLang="da-DK" sz="1800" kern="0" dirty="0">
                <a:ea typeface="ＭＳ Ｐゴシック" pitchFamily="34" charset="-128"/>
              </a:rPr>
              <a:t> og tilhørende klasser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FoxFactory</a:t>
            </a:r>
            <a:r>
              <a:rPr lang="da-DK" altLang="da-DK" sz="1800" kern="0" dirty="0">
                <a:ea typeface="ＭＳ Ｐゴシック" pitchFamily="34" charset="-128"/>
              </a:rPr>
              <a:t> og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RabbitFactory</a:t>
            </a:r>
            <a:r>
              <a:rPr lang="da-DK" altLang="da-DK" sz="1800" kern="0" dirty="0">
                <a:ea typeface="ＭＳ Ｐゴシック" pitchFamily="34" charset="-128"/>
              </a:rPr>
              <a:t>, som implementerer interfacet (en klasse for hver </a:t>
            </a:r>
            <a:r>
              <a:rPr lang="da-DK" altLang="da-DK" sz="1800" kern="0" dirty="0" err="1">
                <a:ea typeface="ＭＳ Ｐゴシック" pitchFamily="34" charset="-128"/>
              </a:rPr>
              <a:t>Actor</a:t>
            </a:r>
            <a:r>
              <a:rPr lang="da-DK" altLang="da-DK" sz="1800" kern="0" dirty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Simulator objektet gemmer en liste af </a:t>
            </a:r>
            <a:r>
              <a:rPr lang="da-DK" altLang="da-DK" sz="1800" kern="0" dirty="0" err="1">
                <a:ea typeface="ＭＳ Ｐゴシック" pitchFamily="34" charset="-128"/>
              </a:rPr>
              <a:t>ActorFactory</a:t>
            </a:r>
            <a:r>
              <a:rPr lang="da-DK" altLang="da-DK" sz="1800" kern="0" dirty="0">
                <a:ea typeface="ＭＳ Ｐゴシック" pitchFamily="34" charset="-128"/>
              </a:rPr>
              <a:t> objekter, og kan bede </a:t>
            </a:r>
            <a:r>
              <a:rPr lang="da-DK" altLang="da-DK" sz="1800" kern="0" spc="-40" dirty="0">
                <a:ea typeface="ＭＳ Ｐゴシック" pitchFamily="34" charset="-128"/>
              </a:rPr>
              <a:t>hver af disse om at skabe et antal objekter (nye dyr af den pågældende slags)</a:t>
            </a:r>
          </a:p>
          <a:p>
            <a:pPr marL="265113" lvl="1" indent="-265113">
              <a:spcBef>
                <a:spcPts val="800"/>
              </a:spcBef>
              <a:buChar char="•"/>
            </a:pPr>
            <a:endParaRPr lang="da-DK" altLang="da-DK" sz="1800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8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40960" cy="682625"/>
          </a:xfrm>
        </p:spPr>
        <p:txBody>
          <a:bodyPr/>
          <a:lstStyle/>
          <a:p>
            <a:r>
              <a:rPr lang="da-DK" altLang="da-DK" sz="30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(Iterator)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16</a:t>
            </a:fld>
            <a:endParaRPr lang="da-DK" altLang="da-DK" dirty="0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154393" y="4221088"/>
            <a:ext cx="245005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Parameteren kan være en vilkårlig objektsamling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13792" y="1052736"/>
            <a:ext cx="8572730" cy="19420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Collection typer har en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iterator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metode, der returnerer en iterator for den pågældende Collection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type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Collection typen implementerer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Iterable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interfacet ved at implementere </a:t>
            </a:r>
            <a:r>
              <a:rPr lang="da-DK" altLang="da-DK" sz="1800" kern="0" dirty="0">
                <a:ea typeface="ＭＳ Ｐゴシック" pitchFamily="34" charset="-128"/>
              </a:rPr>
              <a:t>en </a:t>
            </a:r>
            <a:r>
              <a:rPr lang="da-DK" altLang="da-DK" sz="1800" b="1" kern="0" dirty="0">
                <a:ea typeface="ＭＳ Ｐゴシック" pitchFamily="34" charset="-128"/>
              </a:rPr>
              <a:t>iterator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(som er vores Factory metode)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ea typeface="ＭＳ Ｐゴシック" pitchFamily="34" charset="-128"/>
              </a:rPr>
              <a:t>i</a:t>
            </a:r>
            <a:r>
              <a:rPr lang="da-DK" altLang="da-DK" sz="1800" b="1" kern="0" dirty="0" smtClean="0">
                <a:ea typeface="ＭＳ Ｐゴシック" pitchFamily="34" charset="-128"/>
              </a:rPr>
              <a:t>terator</a:t>
            </a:r>
            <a:r>
              <a:rPr lang="da-DK" altLang="da-DK" sz="1800" kern="0" dirty="0" smtClean="0">
                <a:ea typeface="ＭＳ Ｐゴシック" pitchFamily="34" charset="-128"/>
              </a:rPr>
              <a:t> metoden </a:t>
            </a:r>
            <a:r>
              <a:rPr lang="da-DK" altLang="da-DK" sz="1800" kern="0" dirty="0">
                <a:ea typeface="ＭＳ Ｐゴシック" pitchFamily="34" charset="-128"/>
              </a:rPr>
              <a:t>returnerer en iterator, som kan bruges til at </a:t>
            </a:r>
            <a:r>
              <a:rPr lang="da-DK" altLang="da-DK" sz="1800" kern="0" dirty="0" smtClean="0">
                <a:ea typeface="ＭＳ Ｐゴシック" pitchFamily="34" charset="-128"/>
              </a:rPr>
              <a:t>gennemløbe </a:t>
            </a:r>
            <a:r>
              <a:rPr lang="da-DK" altLang="da-DK" sz="1800" kern="0" dirty="0">
                <a:ea typeface="ＭＳ Ｐゴシック" pitchFamily="34" charset="-128"/>
              </a:rPr>
              <a:t>den pågældende </a:t>
            </a:r>
            <a:r>
              <a:rPr lang="da-DK" altLang="da-DK" sz="1800" kern="0" dirty="0" smtClean="0">
                <a:ea typeface="ＭＳ Ｐゴシック" pitchFamily="34" charset="-128"/>
              </a:rPr>
              <a:t>objektsamling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152398" y="4721647"/>
            <a:ext cx="5354915" cy="98296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&lt;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</a:t>
            </a:r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process( Collection&lt;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da-DK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Iterator&lt;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&gt; it = </a:t>
            </a:r>
            <a:r>
              <a:rPr lang="da-DK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...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en-US" altLang="da-DK" sz="16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2111973" y="4782348"/>
            <a:ext cx="211093" cy="21858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004050" y="4788941"/>
            <a:ext cx="1633834" cy="21346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5637884" y="4565331"/>
            <a:ext cx="581335" cy="2170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434959" y="5070651"/>
            <a:ext cx="4221257" cy="22052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2251136" y="5838954"/>
            <a:ext cx="518844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4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Ved hjælp af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factory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metoden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iterator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får vi 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iteratorer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kan bruges til at gennemløbe objektsamlingen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V="1">
            <a:off x="3138047" y="5284641"/>
            <a:ext cx="0" cy="5697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170532" y="3068013"/>
            <a:ext cx="4409580" cy="371513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Iterator&lt;E&gt; it = </a:t>
            </a:r>
            <a:r>
              <a:rPr lang="da-DK" altLang="da-DK" sz="18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8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H="1">
            <a:off x="5556846" y="3245795"/>
            <a:ext cx="32403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839215" y="2898985"/>
            <a:ext cx="3269289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err="1" smtClean="0">
                <a:solidFill>
                  <a:srgbClr val="FF0000"/>
                </a:solidFill>
              </a:rPr>
              <a:t>coll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kan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f.eks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være af typen ArrayList&lt;E&gt; eller HashSet&lt;Person&gt; </a:t>
            </a:r>
            <a:r>
              <a:rPr lang="da-DK" altLang="da-DK" sz="1400" b="1" dirty="0">
                <a:solidFill>
                  <a:srgbClr val="FF0000"/>
                </a:solidFill>
              </a:rPr>
              <a:t>(men ikke HashMap&lt;…&gt;)</a:t>
            </a:r>
            <a:endParaRPr lang="da-DK" altLang="da-DK" sz="1400" b="1" dirty="0" smtClean="0">
              <a:solidFill>
                <a:srgbClr val="FF0000"/>
              </a:solidFill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67544" y="3746257"/>
            <a:ext cx="8064896" cy="6461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Vi kan lave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generiske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metoder, som kan behandle alle slags objektsamlinger</a:t>
            </a: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H="1">
            <a:off x="2323066" y="4564421"/>
            <a:ext cx="376726" cy="1937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2652966" y="4349615"/>
            <a:ext cx="64280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Type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29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980728"/>
            <a:ext cx="8352928" cy="20882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ønsker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adskille</a:t>
            </a:r>
            <a:r>
              <a:rPr lang="da-DK" altLang="da-DK" sz="1800" kern="0" dirty="0" smtClean="0">
                <a:ea typeface="ＭＳ Ｐゴシック" pitchFamily="34" charset="-128"/>
              </a:rPr>
              <a:t> et systems interne operationer og tilstand fra dets repræsentation på skærmen (model/</a:t>
            </a:r>
            <a:r>
              <a:rPr lang="da-DK" altLang="da-DK" sz="1800" kern="0" dirty="0" err="1" smtClean="0">
                <a:ea typeface="ＭＳ Ｐゴシック" pitchFamily="34" charset="-128"/>
              </a:rPr>
              <a:t>view</a:t>
            </a:r>
            <a:r>
              <a:rPr lang="da-DK" altLang="da-DK" sz="1800" kern="0" dirty="0" smtClean="0">
                <a:ea typeface="ＭＳ Ｐゴシック" pitchFamily="34" charset="-128"/>
              </a:rPr>
              <a:t> separation) 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Dette vil gøre det lettere, at tilknytte flere forskellige repræsentationer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Observatørerne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gemmer intet</a:t>
            </a:r>
            <a:r>
              <a:rPr lang="da-DK" altLang="da-DK" sz="1800" kern="0" dirty="0" smtClean="0">
                <a:ea typeface="ＭＳ Ｐゴシック" pitchFamily="34" charset="-128"/>
              </a:rPr>
              <a:t> om systemets tilstand. Denne information får de fra modellen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17</a:t>
            </a:fld>
            <a:endParaRPr lang="da-DK" alt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987146" y="3259084"/>
            <a:ext cx="6120680" cy="3482284"/>
            <a:chOff x="827584" y="2483057"/>
            <a:chExt cx="6948264" cy="4186303"/>
          </a:xfrm>
        </p:grpSpPr>
        <p:pic>
          <p:nvPicPr>
            <p:cNvPr id="7" name="Picture 6" descr="fig-15.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570423"/>
              <a:ext cx="6948264" cy="4098937"/>
            </a:xfrm>
            <a:prstGeom prst="rect">
              <a:avLst/>
            </a:prstGeom>
          </p:spPr>
        </p:pic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3068629" y="2483057"/>
              <a:ext cx="3496621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600" b="1" dirty="0" smtClean="0">
                  <a:solidFill>
                    <a:srgbClr val="0000FF"/>
                  </a:solidFill>
                </a:rPr>
                <a:t>Tre forskellige observatører</a:t>
              </a:r>
              <a:endParaRPr lang="da-DK" altLang="da-DK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5841164" y="5877272"/>
              <a:ext cx="936104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  <a:defRPr sz="1600" b="1">
                  <a:solidFill>
                    <a:srgbClr val="0000FF"/>
                  </a:solidFill>
                </a:defRPr>
              </a:lvl1pPr>
            </a:lstStyle>
            <a:p>
              <a:r>
                <a:rPr lang="da-DK" altLang="da-DK" dirty="0"/>
                <a:t>Model</a:t>
              </a: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5244085" y="4765191"/>
              <a:ext cx="891793" cy="67523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V="1">
              <a:off x="4256176" y="4529272"/>
              <a:ext cx="19246" cy="7912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5371" y="4700186"/>
              <a:ext cx="880218" cy="7862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943278" y="2514193"/>
              <a:ext cx="1992201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2-dimensional </a:t>
              </a:r>
              <a:r>
                <a:rPr lang="da-DK" altLang="da-DK" sz="1200" b="1" dirty="0" err="1" smtClean="0">
                  <a:solidFill>
                    <a:srgbClr val="0000FF"/>
                  </a:solidFill>
                </a:rPr>
                <a:t>grid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232119" y="2985091"/>
              <a:ext cx="1634885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Funktioner af tid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80112" y="3086600"/>
              <a:ext cx="1692264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Søjlediagram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000225" y="6082487"/>
            <a:ext cx="956151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Tilstand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1259632" y="5373216"/>
            <a:ext cx="7128792" cy="51818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951790" y="4254748"/>
            <a:ext cx="157314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Grafiske repræsentation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2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272808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 (fortsat)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296524" cy="1008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Den abstrakte klasse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har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attach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metode, som tillader de forskellige observatører at tilmelde sig (analogt til </a:t>
            </a:r>
            <a:r>
              <a:rPr lang="da-DK" altLang="da-DK" sz="1800" kern="0" dirty="0" err="1" smtClean="0">
                <a:ea typeface="ＭＳ Ｐゴシック" pitchFamily="34" charset="-128"/>
              </a:rPr>
              <a:t>addActionListener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18</a:t>
            </a:fld>
            <a:endParaRPr lang="da-DK" altLang="da-DK" dirty="0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323528" y="4797152"/>
            <a:ext cx="8496944" cy="18514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Når modellens tilstand ændres, kalder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Model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klassen den nedarvede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fra </a:t>
            </a:r>
            <a:r>
              <a:rPr lang="da-DK" altLang="da-DK" sz="1800" kern="0" dirty="0" err="1" smtClean="0"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klassen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ea typeface="ＭＳ Ｐゴシック" pitchFamily="34" charset="-128"/>
              </a:rPr>
              <a:t> metoden kalder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i 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tilmeldte </a:t>
            </a:r>
            <a:r>
              <a:rPr lang="da-DK" altLang="da-DK" sz="1800" kern="0" dirty="0" smtClean="0">
                <a:ea typeface="ＭＳ Ｐゴシック" pitchFamily="34" charset="-128"/>
              </a:rPr>
              <a:t>observatører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(via </a:t>
            </a:r>
            <a:r>
              <a:rPr lang="da-DK" altLang="da-DK" sz="1800" kern="0" dirty="0" err="1" smtClean="0">
                <a:ea typeface="ＭＳ Ｐゴシック" pitchFamily="34" charset="-128"/>
              </a:rPr>
              <a:t>dynamic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lookup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metoden (i en given observatør) bruger accessormetoden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getState</a:t>
            </a:r>
            <a:r>
              <a:rPr lang="da-DK" altLang="da-DK" sz="1800" kern="0" dirty="0" smtClean="0">
                <a:ea typeface="ＭＳ Ｐゴシック" pitchFamily="34" charset="-128"/>
              </a:rPr>
              <a:t> til at få information om modellens opdaterede tilstand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01700" y="2101595"/>
            <a:ext cx="5163555" cy="2610328"/>
            <a:chOff x="1743799" y="2132856"/>
            <a:chExt cx="5163555" cy="261032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231432" y="408249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117369" y="396343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43799" y="2132856"/>
              <a:ext cx="4916433" cy="2387931"/>
              <a:chOff x="1743799" y="2199766"/>
              <a:chExt cx="4916433" cy="238793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56791" y="3429000"/>
                <a:ext cx="155017" cy="564703"/>
                <a:chOff x="3090179" y="4980751"/>
                <a:chExt cx="155017" cy="689923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3163876" y="5095215"/>
                  <a:ext cx="1958" cy="57545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763689" y="2199766"/>
                <a:ext cx="1661798" cy="1229234"/>
                <a:chOff x="1698098" y="2852936"/>
                <a:chExt cx="1661798" cy="1229234"/>
              </a:xfrm>
            </p:grpSpPr>
            <p:sp>
              <p:nvSpPr>
                <p:cNvPr id="2" name="Rectangle 1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Observable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340301"/>
                  <a:ext cx="1661798" cy="674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attach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(Observer)</a:t>
                  </a:r>
                </a:p>
                <a:p>
                  <a:pPr>
                    <a:lnSpc>
                      <a:spcPct val="90000"/>
                    </a:lnSpc>
                    <a:spcBef>
                      <a:spcPts val="0"/>
                    </a:spcBef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detach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</a:t>
                  </a:r>
                  <a:r>
                    <a:rPr lang="da-DK" altLang="da-DK" sz="1400" b="1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notify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4991903" y="2199766"/>
                <a:ext cx="1668329" cy="1229234"/>
                <a:chOff x="1691567" y="2852936"/>
                <a:chExt cx="1668329" cy="122923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3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Observer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1567" y="3686466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753743" y="3905431"/>
                <a:ext cx="1664959" cy="682266"/>
                <a:chOff x="1698097" y="2753303"/>
                <a:chExt cx="1664959" cy="682266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698097" y="2753303"/>
                  <a:ext cx="1664959" cy="682266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Model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Arrow Connector 43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980674" y="3924193"/>
                <a:ext cx="1675922" cy="660692"/>
                <a:chOff x="1690283" y="2766967"/>
                <a:chExt cx="1675922" cy="660692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1690283" y="2766967"/>
                  <a:ext cx="1675922" cy="660692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5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772065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ModelView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134861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1" name="Straight Arrow Connector 60"/>
              <p:cNvCxnSpPr>
                <a:stCxn id="29" idx="3"/>
              </p:cNvCxnSpPr>
              <p:nvPr/>
            </p:nvCxnSpPr>
            <p:spPr bwMode="auto">
              <a:xfrm flipV="1">
                <a:off x="3425487" y="3016735"/>
                <a:ext cx="1527231" cy="74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cxnSp>
            <p:nvCxnSpPr>
              <p:cNvPr id="62" name="Straight Arrow Connector 61"/>
              <p:cNvCxnSpPr/>
              <p:nvPr/>
            </p:nvCxnSpPr>
            <p:spPr bwMode="auto">
              <a:xfrm flipH="1">
                <a:off x="3448373" y="4357556"/>
                <a:ext cx="1512803" cy="238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grpSp>
            <p:nvGrpSpPr>
              <p:cNvPr id="63" name="Group 62"/>
              <p:cNvGrpSpPr/>
              <p:nvPr/>
            </p:nvGrpSpPr>
            <p:grpSpPr>
              <a:xfrm>
                <a:off x="5759462" y="3475843"/>
                <a:ext cx="155017" cy="436235"/>
                <a:chOff x="3090179" y="4980751"/>
                <a:chExt cx="155017" cy="532968"/>
              </a:xfrm>
            </p:grpSpPr>
            <p:cxnSp>
              <p:nvCxnSpPr>
                <p:cNvPr id="64" name="Straight Arrow Connector 63"/>
                <p:cNvCxnSpPr/>
                <p:nvPr/>
              </p:nvCxnSpPr>
              <p:spPr bwMode="auto">
                <a:xfrm flipH="1">
                  <a:off x="3160994" y="5095215"/>
                  <a:ext cx="2882" cy="418504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5" name="Isosceles Triangle 64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sp>
            <p:nvSpPr>
              <p:cNvPr id="38" name="Text Box 21"/>
              <p:cNvSpPr txBox="1">
                <a:spLocks noChangeArrowheads="1"/>
              </p:cNvSpPr>
              <p:nvPr/>
            </p:nvSpPr>
            <p:spPr bwMode="auto">
              <a:xfrm>
                <a:off x="1743799" y="4301465"/>
                <a:ext cx="1661798" cy="286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</a:pPr>
                <a:r>
                  <a:rPr lang="da-DK" altLang="da-DK" sz="1400" b="1" dirty="0" err="1" smtClean="0">
                    <a:solidFill>
                      <a:srgbClr val="FF0000"/>
                    </a:solidFill>
                  </a:rPr>
                  <a:t>getState</a:t>
                </a:r>
                <a:r>
                  <a:rPr lang="da-DK" altLang="da-DK" sz="1400" b="1" dirty="0" smtClean="0">
                    <a:solidFill>
                      <a:srgbClr val="FF0000"/>
                    </a:solidFill>
                  </a:rPr>
                  <a:t>()</a:t>
                </a:r>
                <a:endParaRPr lang="da-DK" altLang="da-DK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Line 22"/>
          <p:cNvSpPr>
            <a:spLocks noChangeShapeType="1"/>
          </p:cNvSpPr>
          <p:nvPr/>
        </p:nvSpPr>
        <p:spPr bwMode="auto">
          <a:xfrm flipH="1">
            <a:off x="7065254" y="4193915"/>
            <a:ext cx="315057" cy="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7349806" y="3886608"/>
            <a:ext cx="170928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00FF"/>
                </a:solidFill>
              </a:rPr>
              <a:t>Vores observatører</a:t>
            </a:r>
            <a:br>
              <a:rPr lang="da-DK" altLang="da-DK" sz="1400" b="1" spc="-40" dirty="0" smtClean="0">
                <a:solidFill>
                  <a:srgbClr val="0000FF"/>
                </a:solidFill>
              </a:rPr>
            </a:br>
            <a:r>
              <a:rPr lang="da-DK" altLang="da-DK" sz="1400" b="1" dirty="0" smtClean="0">
                <a:solidFill>
                  <a:srgbClr val="0000FF"/>
                </a:solidFill>
              </a:rPr>
              <a:t>(med hver sin overskrivende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update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metode)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6808793" y="2702880"/>
            <a:ext cx="457017" cy="124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7231641" y="2572973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54815" y="2604307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 flipV="1">
            <a:off x="1541224" y="2739388"/>
            <a:ext cx="390842" cy="3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541224" y="4114800"/>
            <a:ext cx="36003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323528" y="3971684"/>
            <a:ext cx="126127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Vores model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71073" y="3100191"/>
            <a:ext cx="3181795" cy="1250664"/>
            <a:chOff x="2271073" y="3100191"/>
            <a:chExt cx="3181795" cy="1250664"/>
          </a:xfrm>
        </p:grpSpPr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922347" y="4350854"/>
              <a:ext cx="223561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flipV="1">
              <a:off x="2662959" y="3100191"/>
              <a:ext cx="2504028" cy="110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2330141" y="3241475"/>
              <a:ext cx="934" cy="7973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271073" y="3985089"/>
              <a:ext cx="99550" cy="8215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5452867" y="3179474"/>
              <a:ext cx="1" cy="10416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564942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C00000"/>
                </a:solidFill>
                <a:cs typeface="Arial"/>
              </a:rPr>
              <a:t>●</a:t>
            </a:r>
            <a:r>
              <a:rPr lang="da-DK" altLang="da-DK" sz="3200" dirty="0">
                <a:cs typeface="Arial"/>
              </a:rPr>
              <a:t> </a:t>
            </a:r>
            <a:r>
              <a:rPr lang="da-DK" altLang="da-DK" sz="3200" smtClean="0">
                <a:cs typeface="Arial"/>
              </a:rPr>
              <a:t>Afleveringsopgave: </a:t>
            </a:r>
            <a:r>
              <a:rPr lang="da-DK" altLang="da-DK" sz="3200" smtClean="0">
                <a:ea typeface="ＭＳ Ｐゴシック" pitchFamily="34" charset="-128"/>
              </a:rPr>
              <a:t>Computerspil </a:t>
            </a:r>
            <a:r>
              <a:rPr lang="da-DK" altLang="da-DK" sz="3200" dirty="0" smtClean="0">
                <a:ea typeface="ＭＳ Ｐゴシック" pitchFamily="34" charset="-128"/>
              </a:rPr>
              <a:t>5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1062751"/>
            <a:ext cx="8640960" cy="503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da-DK" sz="2000" dirty="0"/>
              <a:t>I </a:t>
            </a:r>
            <a:r>
              <a:rPr lang="da-DK" sz="2000" dirty="0" smtClean="0"/>
              <a:t>den </a:t>
            </a:r>
            <a:r>
              <a:rPr lang="da-DK" sz="2000" dirty="0"/>
              <a:t>femte og sidste delaflevering skal I bruge nogle af de ting, som I har lært om exceptions og fil-baseret </a:t>
            </a:r>
            <a:r>
              <a:rPr lang="da-DK" sz="2000" dirty="0" smtClean="0"/>
              <a:t>input/output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I skal lave en </a:t>
            </a:r>
            <a:r>
              <a:rPr 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Log</a:t>
            </a:r>
            <a:r>
              <a:rPr lang="da-DK" sz="1800" dirty="0" smtClean="0">
                <a:ea typeface="ＭＳ Ｐゴシック" pitchFamily="34" charset="-128"/>
              </a:rPr>
              <a:t> klasse, der kan gemme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valg som brugeren laver under et spil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seed-værdien for det </a:t>
            </a:r>
            <a:r>
              <a:rPr lang="da-DK" sz="1800" dirty="0" err="1">
                <a:solidFill>
                  <a:srgbClr val="002060"/>
                </a:solidFill>
                <a:ea typeface="ＭＳ Ｐゴシック" pitchFamily="34" charset="-128"/>
              </a:rPr>
              <a:t>Random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objekt, der styrer de automatiske spillere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optionsværdier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der gælder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Dernæst skal I skrive kode, som kan gemme et Log objekt i fil systemet og senere genindlæses filen, hvorpå det optagne spil kan afspilles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 fejl, der kan opstå, når I gemmer og genindlæser en fil, skal håndteres ved hjælp af exceptions</a:t>
            </a: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Herudover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skal I tilføje et tekstfelt, hvori I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lister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træk,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som brugeren laver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Tekstfeltet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skal forsynes med scrollbarer, som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beskrevet</a:t>
            </a:r>
            <a:b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</a:b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under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gennemgangen af </a:t>
            </a:r>
            <a:r>
              <a:rPr lang="da-DK" sz="1800" b="1" dirty="0" err="1">
                <a:solidFill>
                  <a:srgbClr val="008000"/>
                </a:solidFill>
                <a:ea typeface="ＭＳ Ｐゴシック" pitchFamily="34" charset="-128"/>
              </a:rPr>
              <a:t>Decorator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designmønsteret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altLang="da-DK" b="1" spc="-30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Genafleveringer skal </a:t>
            </a:r>
            <a:r>
              <a:rPr lang="da-DK" altLang="da-DK" b="1" spc="-30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ske senest </a:t>
            </a:r>
            <a:r>
              <a:rPr lang="da-DK" altLang="da-DK" b="1" spc="-30" dirty="0" smtClean="0">
                <a:solidFill>
                  <a:srgbClr val="008000"/>
                </a:solidFill>
                <a:ea typeface="ＭＳ Ｐゴシック" pitchFamily="-106" charset="-128"/>
                <a:cs typeface="ＭＳ Ｐゴシック" pitchFamily="-106" charset="-128"/>
              </a:rPr>
              <a:t>torsdag den 17. december</a:t>
            </a:r>
            <a:r>
              <a:rPr lang="da-DK" altLang="da-DK" b="1" spc="-30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 kl 13.00</a:t>
            </a:r>
            <a:endParaRPr lang="da-DK" altLang="da-DK" b="1" spc="-30" dirty="0">
              <a:solidFill>
                <a:srgbClr val="A50021"/>
              </a:solidFill>
              <a:ea typeface="ＭＳ Ｐゴシック" pitchFamily="-106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endParaRPr lang="da-DK" dirty="0" smtClean="0"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 rot="20168431">
            <a:off x="6969528" y="4803245"/>
            <a:ext cx="199516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Pause</a:t>
            </a:r>
            <a:endParaRPr lang="en-US" sz="3600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131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 af applikationer</a:t>
            </a:r>
            <a:endParaRPr lang="da-DK" altLang="da-DK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dette kursus har vi primært beskæftiget os med, hvordan man laver gode klasser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Skal være lette at bruge, forstå </a:t>
            </a:r>
            <a:r>
              <a:rPr lang="da-DK" altLang="da-DK" sz="1800" kern="0" dirty="0">
                <a:ea typeface="ＭＳ Ｐゴシック" pitchFamily="34" charset="-128"/>
              </a:rPr>
              <a:t>og </a:t>
            </a:r>
            <a:r>
              <a:rPr lang="da-DK" altLang="da-DK" sz="1800" kern="0" dirty="0" smtClean="0">
                <a:ea typeface="ＭＳ Ｐゴシック" pitchFamily="34" charset="-128"/>
              </a:rPr>
              <a:t>vedligeholde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alle jeres opgaver har I på forhånd vidst, hvilke klasser der skulle være i jeres projekt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Men sådan er det selvfølgelig ikke i virkeligheden</a:t>
            </a:r>
          </a:p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 faser, hvor systemets overordnede opbygning fastlægges kaldes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analyse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og design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analysefasen undersøger vi det kommende system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</a:t>
            </a:r>
            <a:r>
              <a:rPr lang="da-DK" altLang="da-DK" sz="1800" kern="0" dirty="0" smtClean="0">
                <a:ea typeface="ＭＳ Ｐゴシック" pitchFamily="34" charset="-128"/>
              </a:rPr>
              <a:t> design fasen fastlægger vi dets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arkitektur</a:t>
            </a:r>
            <a:r>
              <a:rPr lang="da-DK" altLang="da-DK" sz="1800" kern="0" dirty="0">
                <a:ea typeface="ＭＳ Ｐゴシック" pitchFamily="34" charset="-128"/>
              </a:rPr>
              <a:t> – dvs. hvilke klasser, der skal </a:t>
            </a:r>
            <a:r>
              <a:rPr lang="da-DK" altLang="da-DK" sz="1800" kern="0" dirty="0" smtClean="0">
                <a:ea typeface="ＭＳ Ｐゴシック" pitchFamily="34" charset="-128"/>
              </a:rPr>
              <a:t>være, </a:t>
            </a:r>
            <a:r>
              <a:rPr lang="da-DK" altLang="da-DK" sz="1800" kern="0" dirty="0">
                <a:ea typeface="ＭＳ Ｐゴシック" pitchFamily="34" charset="-128"/>
              </a:rPr>
              <a:t>og hvordan de interagerer med </a:t>
            </a:r>
            <a:r>
              <a:rPr lang="da-DK" altLang="da-DK" sz="1800" kern="0" dirty="0" smtClean="0">
                <a:ea typeface="ＭＳ Ｐゴシック" pitchFamily="34" charset="-128"/>
              </a:rPr>
              <a:t>hinanden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Stort og komplekst problemområde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vil kun se på nogle af de helt grundlæggende principper og teknikker</a:t>
            </a:r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 store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systemudviklingsprojekter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bruger man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mere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tid på analyse og design end man bruger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implementation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Tid brugt på omhyggelig analyse og godt design, spares (mange gange), når man senere skal programmere, afteste og vedligeholde systemet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43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20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Ved den mundtlige eksamen forventer vi, at du demonstrerer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Kendskab til de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vigtigste begreber</a:t>
            </a:r>
            <a:r>
              <a:rPr lang="da-DK" altLang="da-DK" sz="1800" kern="0" dirty="0">
                <a:ea typeface="ＭＳ Ｐゴシック" pitchFamily="34" charset="-128"/>
              </a:rPr>
              <a:t> inden for det trukne emneområde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programmere i Java</a:t>
            </a:r>
            <a:r>
              <a:rPr lang="da-DK" altLang="da-DK" sz="1800" kern="0" dirty="0">
                <a:ea typeface="ＭＳ Ｐゴシック" pitchFamily="34" charset="-128"/>
              </a:rPr>
              <a:t> ved at præsentere </a:t>
            </a:r>
            <a:r>
              <a:rPr lang="da-DK" altLang="da-DK" sz="1800" kern="0" dirty="0" smtClean="0">
                <a:ea typeface="ＭＳ Ｐゴシック" pitchFamily="34" charset="-128"/>
              </a:rPr>
              <a:t>og forklare små </a:t>
            </a:r>
            <a:r>
              <a:rPr lang="da-DK" altLang="da-DK" sz="1800" kern="0" dirty="0">
                <a:ea typeface="ＭＳ Ｐゴシック" pitchFamily="34" charset="-128"/>
              </a:rPr>
              <a:t>velvalgte programstumper 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svare på spørgsmål</a:t>
            </a:r>
            <a:r>
              <a:rPr lang="da-DK" altLang="da-DK" sz="1800" kern="0" dirty="0">
                <a:ea typeface="ＭＳ Ｐゴシック" pitchFamily="34" charset="-128"/>
              </a:rPr>
              <a:t> inden for emneområdet, herunder relatere kursets projektopgaver til emneområdet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Varighed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Du er "på scenen" i ca. 15 minutter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næste 3-5 minutter bruges til votering, meddelelse og forklaring af din karakter samt skift til næste eksaminand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4540832"/>
            <a:ext cx="8424936" cy="220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En af de mest effektive måder at træne til eksamen, er at høre andre studerende (og lære af deres gode og dårlige ting)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opfordrer </a:t>
            </a:r>
            <a:r>
              <a:rPr lang="da-DK" altLang="da-DK" sz="1800" kern="0" dirty="0">
                <a:ea typeface="ＭＳ Ｐゴシック" pitchFamily="34" charset="-128"/>
              </a:rPr>
              <a:t>derfor kraftigt til</a:t>
            </a:r>
            <a:r>
              <a:rPr lang="da-DK" altLang="da-DK" sz="1800" kern="0" dirty="0" smtClean="0">
                <a:ea typeface="ＭＳ Ｐゴシック" pitchFamily="34" charset="-128"/>
              </a:rPr>
              <a:t>, at I går ind og hører nogle af jeres medstuderende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Nogle synes, at det er "upassende" – men faktisk vil det for langt de fleste eksaminander være betryggende, at der er "neutrale" tilhørere tilstede under eksaminationen</a:t>
            </a: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498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26095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Forløbet af </a:t>
            </a:r>
            <a:r>
              <a:rPr lang="da-DK" altLang="da-DK" sz="3200" dirty="0" smtClean="0">
                <a:ea typeface="ＭＳ Ｐゴシック" pitchFamily="34" charset="-128"/>
              </a:rPr>
              <a:t>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21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660" y="980728"/>
            <a:ext cx="8583836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Præsentationen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første 2-3 minutter får du lov til at skrive din disposition på tavlen og snakke uforstyrret (indtil den værste nervøsitet har lagt sig)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Derefter vil eksaminator/censor afbryde med forskellige spørgsmål for at hjælpe dig med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rette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eventuelle småfejl 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få dækket de vigtigste ting </a:t>
            </a: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Ved at stille </a:t>
            </a:r>
            <a:r>
              <a:rPr lang="da-DK" altLang="da-DK" sz="1800" kern="0" dirty="0" smtClean="0">
                <a:ea typeface="ＭＳ Ｐゴシック" pitchFamily="34" charset="-128"/>
              </a:rPr>
              <a:t>spørgsmål </a:t>
            </a:r>
            <a:r>
              <a:rPr lang="da-DK" altLang="da-DK" sz="1800" kern="0" dirty="0">
                <a:ea typeface="ＭＳ Ｐゴシック" pitchFamily="34" charset="-128"/>
              </a:rPr>
              <a:t>tjekker </a:t>
            </a:r>
            <a:r>
              <a:rPr lang="da-DK" altLang="da-DK" sz="1800" kern="0" dirty="0" smtClean="0">
                <a:ea typeface="ＭＳ Ｐゴシック" pitchFamily="34" charset="-128"/>
              </a:rPr>
              <a:t>vi også, om du </a:t>
            </a:r>
            <a:r>
              <a:rPr lang="da-DK" altLang="da-DK" sz="1800" kern="0" dirty="0">
                <a:ea typeface="ＭＳ Ｐゴシック" pitchFamily="34" charset="-128"/>
              </a:rPr>
              <a:t>har forstået </a:t>
            </a:r>
            <a:r>
              <a:rPr lang="da-DK" altLang="da-DK" sz="1800" kern="0" dirty="0" smtClean="0">
                <a:ea typeface="ＭＳ Ｐゴシック" pitchFamily="34" charset="-128"/>
              </a:rPr>
              <a:t>stoffet </a:t>
            </a:r>
            <a:r>
              <a:rPr lang="da-DK" altLang="da-DK" sz="1800" kern="0" dirty="0">
                <a:ea typeface="ＭＳ Ｐゴシック" pitchFamily="34" charset="-128"/>
              </a:rPr>
              <a:t>eller blot lært det udenad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Jo bedre </a:t>
            </a:r>
            <a:r>
              <a:rPr lang="da-DK" altLang="da-DK" sz="1800" kern="0" dirty="0" smtClean="0">
                <a:ea typeface="ＭＳ Ｐゴシック" pitchFamily="34" charset="-128"/>
              </a:rPr>
              <a:t>du har </a:t>
            </a:r>
            <a:r>
              <a:rPr lang="da-DK" altLang="da-DK" sz="1800" kern="0" dirty="0">
                <a:ea typeface="ＭＳ Ｐゴシック" pitchFamily="34" charset="-128"/>
              </a:rPr>
              <a:t>forberedt </a:t>
            </a:r>
            <a:r>
              <a:rPr lang="da-DK" altLang="da-DK" sz="1800" kern="0" dirty="0" smtClean="0">
                <a:ea typeface="ＭＳ Ｐゴシック" pitchFamily="34" charset="-128"/>
              </a:rPr>
              <a:t>dig og </a:t>
            </a:r>
            <a:r>
              <a:rPr lang="da-DK" altLang="da-DK" sz="1800" kern="0" dirty="0">
                <a:ea typeface="ＭＳ Ｐゴシック" pitchFamily="34" charset="-128"/>
              </a:rPr>
              <a:t>jo mere initiativ </a:t>
            </a:r>
            <a:r>
              <a:rPr lang="da-DK" altLang="da-DK" sz="1800" kern="0" dirty="0" smtClean="0">
                <a:ea typeface="ＭＳ Ｐゴシック" pitchFamily="34" charset="-128"/>
              </a:rPr>
              <a:t>du selv udviser </a:t>
            </a:r>
            <a:r>
              <a:rPr lang="da-DK" altLang="da-DK" sz="1800" kern="0" dirty="0">
                <a:ea typeface="ＭＳ Ｐゴシック" pitchFamily="34" charset="-128"/>
              </a:rPr>
              <a:t>– jo bedre har </a:t>
            </a:r>
            <a:r>
              <a:rPr lang="da-DK" altLang="da-DK" sz="1800" kern="0" dirty="0" smtClean="0">
                <a:ea typeface="ＭＳ Ｐゴシック" pitchFamily="34" charset="-128"/>
              </a:rPr>
              <a:t>du </a:t>
            </a:r>
            <a:r>
              <a:rPr lang="da-DK" altLang="da-DK" sz="1800" kern="0" dirty="0">
                <a:ea typeface="ＭＳ Ｐゴシック" pitchFamily="34" charset="-128"/>
              </a:rPr>
              <a:t>styr </a:t>
            </a:r>
            <a:r>
              <a:rPr lang="da-DK" altLang="da-DK" sz="1800" kern="0" dirty="0" smtClean="0">
                <a:ea typeface="ＭＳ Ｐゴシック" pitchFamily="34" charset="-128"/>
              </a:rPr>
              <a:t>på, </a:t>
            </a:r>
            <a:r>
              <a:rPr lang="da-DK" altLang="da-DK" sz="1800" kern="0" dirty="0">
                <a:ea typeface="ＭＳ Ｐゴシック" pitchFamily="34" charset="-128"/>
              </a:rPr>
              <a:t>hvor </a:t>
            </a:r>
            <a:r>
              <a:rPr lang="da-DK" altLang="da-DK" sz="1800" kern="0" dirty="0" smtClean="0">
                <a:ea typeface="ＭＳ Ｐゴシック" pitchFamily="34" charset="-128"/>
              </a:rPr>
              <a:t>du "kommer hen" </a:t>
            </a:r>
            <a:r>
              <a:rPr lang="da-DK" altLang="da-DK" sz="1800" kern="0" dirty="0">
                <a:ea typeface="ＭＳ Ｐゴシック" pitchFamily="34" charset="-128"/>
              </a:rPr>
              <a:t>under </a:t>
            </a:r>
            <a:r>
              <a:rPr lang="da-DK" altLang="da-DK" sz="1800" kern="0" dirty="0" smtClean="0">
                <a:ea typeface="ＭＳ Ｐゴシック" pitchFamily="34" charset="-128"/>
              </a:rPr>
              <a:t>eksamen (f.eks.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programmeringseksempler, du skal </a:t>
            </a:r>
            <a:r>
              <a:rPr lang="da-DK" altLang="da-DK" sz="1800" kern="0" dirty="0">
                <a:ea typeface="ＭＳ Ｐゴシック" pitchFamily="34" charset="-128"/>
              </a:rPr>
              <a:t>gennemgå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>
                <a:ea typeface="ＭＳ Ｐゴシック" pitchFamily="34" charset="-128"/>
              </a:rPr>
              <a:t>Der gives karakter efter 12-skalaen</a:t>
            </a:r>
          </a:p>
          <a:p>
            <a:pPr lvl="1"/>
            <a:r>
              <a:rPr lang="da-DK" sz="1800" dirty="0" smtClean="0"/>
              <a:t>Pointene fra køreprøven og computerspilsopgaven tæller med </a:t>
            </a:r>
            <a:r>
              <a:rPr lang="da-DK" sz="1800" dirty="0"/>
              <a:t>i fastlæggelsen af den endelig karakter for kurset</a:t>
            </a:r>
          </a:p>
          <a:p>
            <a:pPr lvl="1"/>
            <a:r>
              <a:rPr lang="da-DK" sz="1800" dirty="0"/>
              <a:t>Høje point kan trække en karakter op, mens lave point kan trække en karakter ned</a:t>
            </a:r>
          </a:p>
          <a:p>
            <a:pPr lvl="1"/>
            <a:r>
              <a:rPr lang="da-DK" sz="1800" spc="-50" dirty="0" smtClean="0"/>
              <a:t>Uanset </a:t>
            </a:r>
            <a:r>
              <a:rPr lang="da-DK" sz="1800" spc="-50" dirty="0"/>
              <a:t>pointtal kan </a:t>
            </a:r>
            <a:r>
              <a:rPr lang="da-DK" sz="1800" spc="-50" dirty="0" smtClean="0"/>
              <a:t>du </a:t>
            </a:r>
            <a:r>
              <a:rPr lang="da-DK" sz="1800" spc="-50" dirty="0"/>
              <a:t>dumpe, hvis den mundtlige præstation er </a:t>
            </a:r>
            <a:r>
              <a:rPr lang="da-DK" sz="1800" spc="-50" dirty="0" smtClean="0"/>
              <a:t>uacceptabel</a:t>
            </a:r>
            <a:endParaRPr lang="da-DK" altLang="da-DK" sz="2200" kern="0" spc="-5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31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Disposition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For hvert </a:t>
            </a:r>
            <a:r>
              <a:rPr lang="da-DK" altLang="da-DK" sz="1600" kern="0" dirty="0">
                <a:ea typeface="ＭＳ Ｐゴシック" pitchFamily="34" charset="-128"/>
              </a:rPr>
              <a:t>af de </a:t>
            </a:r>
            <a:r>
              <a:rPr lang="da-DK" altLang="da-DK" sz="1600" kern="0" dirty="0" smtClean="0">
                <a:ea typeface="ＭＳ Ｐゴシック" pitchFamily="34" charset="-128"/>
              </a:rPr>
              <a:t>9 </a:t>
            </a:r>
            <a:r>
              <a:rPr lang="da-DK" altLang="da-DK" sz="1600" kern="0" dirty="0">
                <a:ea typeface="ＭＳ Ｐゴシック" pitchFamily="34" charset="-128"/>
              </a:rPr>
              <a:t>spørgsmål laves </a:t>
            </a:r>
            <a:r>
              <a:rPr lang="da-DK" altLang="da-DK" sz="1600" kern="0" dirty="0" smtClean="0">
                <a:ea typeface="ＭＳ Ｐゴシック" pitchFamily="34" charset="-128"/>
              </a:rPr>
              <a:t>en kort velgennemtænkt disposition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A4-ark med 10-20 ord (ingen figurer, formler, programstumper, eller lignende)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Opremser de begreber og eksempler, som du vil bruge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Til eksamen starter du med at skrive dispositionen op i et hjørne af tavlen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Dulmer ofte den værste nervøsitet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erefter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lægges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dispositionen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</a:rPr>
              <a:t> helt væk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(eller med bagsiden opad)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Du får ikke point for at kunne læse op af dispositionen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Derfor skal den være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så kort som overhovedet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mulig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er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blot 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huskeliste over, hvad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vil præsentere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og i hvilken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rækkefølge</a:t>
            </a:r>
          </a:p>
          <a:p>
            <a:pPr lvl="2">
              <a:spcBef>
                <a:spcPts val="300"/>
              </a:spcBef>
            </a:pPr>
            <a:r>
              <a:rPr lang="da-DK" altLang="da-DK" kern="0" spc="-50" dirty="0">
                <a:solidFill>
                  <a:srgbClr val="000066"/>
                </a:solidFill>
                <a:ea typeface="ＭＳ Ｐゴシック" pitchFamily="34" charset="-128"/>
              </a:rPr>
              <a:t>Du bør kunne præsentere de ting, som du har udvalgt i dispositionen på ca. </a:t>
            </a:r>
            <a:r>
              <a:rPr lang="da-DK" altLang="da-DK" kern="0" spc="-50" dirty="0" smtClean="0">
                <a:solidFill>
                  <a:srgbClr val="000066"/>
                </a:solidFill>
                <a:ea typeface="ＭＳ Ｐゴシック" pitchFamily="34" charset="-128"/>
              </a:rPr>
              <a:t>10 min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Resten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af tiden bruges til at svare på diverse spørgsmål inden for det trukne emne samt resten af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pensum</a:t>
            </a: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89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Java kode eksempler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Valg af eksempler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vigtigt, at du </a:t>
            </a:r>
            <a:r>
              <a:rPr lang="da-DK" alt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på forhånd</a:t>
            </a:r>
            <a:r>
              <a:rPr lang="da-DK" altLang="da-DK" sz="1600" kern="0" dirty="0" smtClean="0">
                <a:ea typeface="ＭＳ Ｐゴシック" pitchFamily="34" charset="-128"/>
              </a:rPr>
              <a:t>, for hvert af de 9 spørgsmål, har valgt nogle gode eksempler på Java kode, som du vil 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Eksemplerne kan være "stjålet" fra lærebogen, mine slides eller nogle af de opgaver, som du har lavet på kurset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Brug tid på at finde gode eksempler, og tid på at træne i at præsentere dem</a:t>
            </a:r>
          </a:p>
          <a:p>
            <a:pPr lvl="1">
              <a:spcBef>
                <a:spcPts val="300"/>
              </a:spcBef>
              <a:buFontTx/>
              <a:buChar char="–"/>
            </a:pPr>
            <a:r>
              <a:rPr lang="da-DK" altLang="da-DK" sz="1600" kern="0" dirty="0">
                <a:ea typeface="ＭＳ Ｐゴシック" pitchFamily="34" charset="-128"/>
              </a:rPr>
              <a:t>Eksemplerne skal være korte og tydeligt vise de ting, som er centrale for din præsentation</a:t>
            </a:r>
          </a:p>
          <a:p>
            <a:pPr marL="342900" lvl="1" indent="-342900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Hvis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du ikke selv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forbereder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små velvalgte Java eksempler, finder vi nogle, som du skal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Det gør </a:t>
            </a:r>
            <a:r>
              <a:rPr lang="da-DK" altLang="da-DK" sz="1600" kern="0" dirty="0" smtClean="0">
                <a:ea typeface="ＭＳ Ｐゴシック" pitchFamily="34" charset="-128"/>
              </a:rPr>
              <a:t>ikke </a:t>
            </a:r>
            <a:r>
              <a:rPr lang="da-DK" altLang="da-DK" sz="1600" kern="0" dirty="0">
                <a:ea typeface="ＭＳ Ｐゴシック" pitchFamily="34" charset="-128"/>
              </a:rPr>
              <a:t>opgaven lettere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Det </a:t>
            </a:r>
            <a:r>
              <a:rPr lang="da-DK" sz="2000" dirty="0"/>
              <a:t>er tilladt at lave sine egne eksempler eller finde dem på nettet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Dette anbefales dog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ikke</a:t>
            </a:r>
            <a:r>
              <a:rPr lang="da-DK" sz="1600" kern="0" dirty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skal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bruge længere tid på at forklare dem (da eksaminator og censor ikke kender dem i forvejen)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kan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ikke så godt få hjælp (fra eksaminator og censor), hvis der opstår problemer under præsentationen</a:t>
            </a:r>
            <a:endParaRPr lang="da-DK" sz="2800" dirty="0"/>
          </a:p>
          <a:p>
            <a:pPr lvl="1">
              <a:spcBef>
                <a:spcPts val="300"/>
              </a:spcBef>
            </a:pPr>
            <a:endParaRPr lang="da-DK" altLang="da-DK" sz="1600" kern="0" dirty="0">
              <a:ea typeface="ＭＳ Ｐゴシック" pitchFamily="34" charset="-128"/>
            </a:endParaRPr>
          </a:p>
          <a:p>
            <a:pPr>
              <a:spcBef>
                <a:spcPts val="100"/>
              </a:spcBef>
            </a:pP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141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Træning gør mester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24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56895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1900" kern="0" dirty="0" smtClean="0">
                <a:ea typeface="ＭＳ Ｐゴシック" pitchFamily="34" charset="-128"/>
              </a:rPr>
              <a:t>Hvert spørgsmål bør trænes </a:t>
            </a:r>
            <a:r>
              <a:rPr lang="da-DK" altLang="da-DK" sz="1900" kern="0" dirty="0" smtClean="0">
                <a:solidFill>
                  <a:srgbClr val="008000"/>
                </a:solidFill>
                <a:ea typeface="ＭＳ Ｐゴシック" pitchFamily="34" charset="-128"/>
              </a:rPr>
              <a:t>mindst 5 gange</a:t>
            </a:r>
            <a:endParaRPr lang="da-DK" altLang="da-DK" sz="1900" kern="0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Træningen skal være så realistisk som overhovedet muligt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ikke nok at tænke på, hvad du vil sige og skrive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formulere sætningerne og sige dem højt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skrive tingene på et whiteboard eller et stykke papir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Eksamen er ikke en test i skønskrift – men det er oplagt en fordel at eksaminator og censor kan læse det, som du skriver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Det er forbavsende svært at skrive læseligt på et whiteboard (øv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dig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 det)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Hold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fornuftig tavleorden</a:t>
            </a:r>
          </a:p>
          <a:p>
            <a:pPr lvl="2">
              <a:spcBef>
                <a:spcPts val="200"/>
              </a:spcBef>
            </a:pP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Du må gerne forkorte lange navne og lignende </a:t>
            </a:r>
            <a:r>
              <a:rPr lang="da-DK" altLang="da-DK" kern="0" spc="-20" dirty="0">
                <a:solidFill>
                  <a:srgbClr val="000066"/>
                </a:solidFill>
                <a:ea typeface="ＭＳ Ｐゴシック" pitchFamily="34" charset="-128"/>
              </a:rPr>
              <a:t>og bruge </a:t>
            </a: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gentagelsestegn/ streger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(øv dig i at gøre det på en god måde)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Visk ikke noget ud (bortset fra smårettelser)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Eksaminator og censor tæller alt det med, som du har skrevet og sagt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Hold dig til dispositionen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Lad være med at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improvisere undervejs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Opfind ikke nye eksempler, som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ikke har gennemtænkt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Under de sidste </a:t>
            </a:r>
            <a:r>
              <a:rPr lang="da-DK" altLang="da-DK" sz="1900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træninger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bør du ved hjælp af et ur tjekke, at du har stof nok </a:t>
            </a:r>
            <a:r>
              <a:rPr lang="da-DK" altLang="da-DK" sz="1900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til 10 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minutter – hverken mere eller mindre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 resterende 5 minutter af eksaminationen bruges til at besvare spørgsmål fra eksaminator og censor</a:t>
            </a: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933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9108"/>
          <a:stretch/>
        </p:blipFill>
        <p:spPr bwMode="auto">
          <a:xfrm>
            <a:off x="2124513" y="2276872"/>
            <a:ext cx="2627507" cy="9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7744" y="4297765"/>
            <a:ext cx="2681906" cy="2122785"/>
            <a:chOff x="4996208" y="3521720"/>
            <a:chExt cx="3774105" cy="2829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57"/>
            <a:stretch/>
          </p:blipFill>
          <p:spPr>
            <a:xfrm>
              <a:off x="4996208" y="3521720"/>
              <a:ext cx="3774105" cy="28290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/>
            <p:cNvSpPr/>
            <p:nvPr/>
          </p:nvSpPr>
          <p:spPr bwMode="auto">
            <a:xfrm>
              <a:off x="8028383" y="3645024"/>
              <a:ext cx="741929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25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156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800"/>
              </a:spcBef>
            </a:pPr>
            <a:r>
              <a:rPr lang="da-DK" sz="2000" dirty="0" smtClean="0"/>
              <a:t>Husk </a:t>
            </a:r>
            <a:r>
              <a:rPr lang="da-DK" sz="2000" dirty="0"/>
              <a:t>at præsentere de overordnede </a:t>
            </a:r>
            <a:r>
              <a:rPr lang="da-DK" sz="2000" dirty="0" smtClean="0"/>
              <a:t>begreber </a:t>
            </a:r>
            <a:r>
              <a:rPr lang="da-DK" sz="2000" dirty="0"/>
              <a:t>– inden du kaster dig ud i detaljeret Java </a:t>
            </a:r>
            <a:r>
              <a:rPr lang="da-DK" sz="2000" dirty="0" smtClean="0"/>
              <a:t>kode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Fx </a:t>
            </a:r>
            <a:r>
              <a:rPr lang="da-DK" sz="1600" kern="0" dirty="0">
                <a:ea typeface="ＭＳ Ｐゴシック" pitchFamily="34" charset="-128"/>
              </a:rPr>
              <a:t>vil det for spørgsmålet om grafiske brugergrænseflader være rimeligt at starte med at snakke om AWT, Swing og </a:t>
            </a:r>
            <a:r>
              <a:rPr lang="da-DK" sz="1600" kern="0" dirty="0" err="1">
                <a:ea typeface="ＭＳ Ｐゴシック" pitchFamily="34" charset="-128"/>
              </a:rPr>
              <a:t>JavaFX</a:t>
            </a:r>
            <a:r>
              <a:rPr lang="da-DK" sz="1600" kern="0" dirty="0">
                <a:ea typeface="ＭＳ Ｐゴシック" pitchFamily="34" charset="-128"/>
              </a:rPr>
              <a:t>, og at man vil bruge en kombination af de to </a:t>
            </a:r>
            <a:r>
              <a:rPr lang="da-DK" sz="1600" kern="0" dirty="0" smtClean="0">
                <a:ea typeface="ＭＳ Ｐゴシック" pitchFamily="34" charset="-128"/>
              </a:rPr>
              <a:t>første</a:t>
            </a:r>
          </a:p>
          <a:p>
            <a:pPr lvl="1">
              <a:spcBef>
                <a:spcPts val="200"/>
              </a:spcBef>
            </a:pPr>
            <a:endParaRPr lang="da-DK" sz="1600" kern="0" dirty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Analogt </a:t>
            </a:r>
            <a:r>
              <a:rPr lang="da-DK" sz="1600" kern="0" dirty="0">
                <a:ea typeface="ＭＳ Ｐゴシック" pitchFamily="34" charset="-128"/>
              </a:rPr>
              <a:t>vil </a:t>
            </a:r>
            <a:r>
              <a:rPr lang="da-DK" sz="1600" kern="0" dirty="0" smtClean="0">
                <a:ea typeface="ＭＳ Ｐゴシック" pitchFamily="34" charset="-128"/>
              </a:rPr>
              <a:t>det for exceptions være en god ide at </a:t>
            </a:r>
            <a:r>
              <a:rPr lang="da-DK" sz="1600" kern="0" dirty="0">
                <a:ea typeface="ＭＳ Ｐゴシック" pitchFamily="34" charset="-128"/>
              </a:rPr>
              <a:t>opridse </a:t>
            </a:r>
            <a:r>
              <a:rPr lang="da-DK" sz="1600" kern="0" dirty="0" smtClean="0">
                <a:ea typeface="ＭＳ Ｐゴシック" pitchFamily="34" charset="-128"/>
              </a:rPr>
              <a:t>figuren, </a:t>
            </a:r>
            <a:r>
              <a:rPr lang="da-DK" sz="1600" kern="0" dirty="0">
                <a:ea typeface="ＭＳ Ｐゴシック" pitchFamily="34" charset="-128"/>
              </a:rPr>
              <a:t>der viser </a:t>
            </a:r>
            <a:r>
              <a:rPr lang="da-DK" sz="1600" kern="0" dirty="0" smtClean="0">
                <a:ea typeface="ＭＳ Ｐゴシック" pitchFamily="34" charset="-128"/>
              </a:rPr>
              <a:t>forskellige exception </a:t>
            </a:r>
            <a:r>
              <a:rPr lang="da-DK" sz="1600" kern="0" dirty="0">
                <a:ea typeface="ＭＳ Ｐゴシック" pitchFamily="34" charset="-128"/>
              </a:rPr>
              <a:t>typer, og </a:t>
            </a:r>
            <a:r>
              <a:rPr lang="da-DK" sz="1600" kern="0" dirty="0" smtClean="0">
                <a:ea typeface="ＭＳ Ｐゴシック" pitchFamily="34" charset="-128"/>
              </a:rPr>
              <a:t>bruge </a:t>
            </a:r>
            <a:r>
              <a:rPr lang="da-DK" sz="1600" kern="0" dirty="0">
                <a:ea typeface="ＭＳ Ｐゴシック" pitchFamily="34" charset="-128"/>
              </a:rPr>
              <a:t>figuren til at </a:t>
            </a:r>
            <a:r>
              <a:rPr lang="da-DK" sz="1600" kern="0" dirty="0" smtClean="0">
                <a:ea typeface="ＭＳ Ｐゴシック" pitchFamily="34" charset="-128"/>
              </a:rPr>
              <a:t>beskrive, hvordan oversætteren </a:t>
            </a:r>
            <a:r>
              <a:rPr lang="da-DK" sz="1600" kern="0" dirty="0">
                <a:ea typeface="ＭＳ Ｐゴシック" pitchFamily="34" charset="-128"/>
              </a:rPr>
              <a:t>skelner mellem </a:t>
            </a:r>
            <a:r>
              <a:rPr lang="da-DK" sz="1600" kern="0" dirty="0" smtClean="0">
                <a:ea typeface="ＭＳ Ｐゴシック" pitchFamily="34" charset="-128"/>
              </a:rPr>
              <a:t>checked og </a:t>
            </a:r>
            <a:r>
              <a:rPr lang="da-DK" sz="1600" kern="0" dirty="0">
                <a:ea typeface="ＭＳ Ｐゴシック" pitchFamily="34" charset="-128"/>
              </a:rPr>
              <a:t>unchecked exceptions</a:t>
            </a:r>
            <a:r>
              <a:rPr lang="da-DK" sz="1600" kern="0" dirty="0" smtClean="0">
                <a:ea typeface="ＭＳ Ｐゴシック" pitchFamily="34" charset="-128"/>
              </a:rPr>
              <a:t>.</a:t>
            </a:r>
            <a:endParaRPr lang="da-DK" sz="16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13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26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87680" cy="439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Vis at du forstår, </a:t>
            </a:r>
            <a:r>
              <a:rPr lang="da-DK" sz="2000" dirty="0"/>
              <a:t>hvad der ligger </a:t>
            </a:r>
            <a:r>
              <a:rPr lang="da-DK" sz="2000" dirty="0" smtClean="0"/>
              <a:t>bag de </a:t>
            </a:r>
            <a:r>
              <a:rPr lang="da-DK" sz="2000" dirty="0"/>
              <a:t>navne vi bruger i </a:t>
            </a:r>
            <a:r>
              <a:rPr lang="da-DK" sz="2000" dirty="0" smtClean="0"/>
              <a:t>bogen / på kurset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Sig </a:t>
            </a:r>
            <a:r>
              <a:rPr lang="da-DK" sz="1600" kern="0" dirty="0" smtClean="0">
                <a:ea typeface="ＭＳ Ｐゴシック" pitchFamily="34" charset="-128"/>
              </a:rPr>
              <a:t>f.eks. </a:t>
            </a:r>
            <a:r>
              <a:rPr lang="da-DK" sz="1600" kern="0" dirty="0">
                <a:ea typeface="ＭＳ Ｐゴシック" pitchFamily="34" charset="-128"/>
              </a:rPr>
              <a:t>at det er </a:t>
            </a:r>
            <a:r>
              <a:rPr lang="da-DK" sz="1600" kern="0" dirty="0" smtClean="0">
                <a:ea typeface="ＭＳ Ｐゴシック" pitchFamily="34" charset="-128"/>
              </a:rPr>
              <a:t>oversætteren, </a:t>
            </a:r>
            <a:r>
              <a:rPr lang="da-DK" sz="1600" kern="0" dirty="0">
                <a:ea typeface="ＭＳ Ｐゴシック" pitchFamily="34" charset="-128"/>
              </a:rPr>
              <a:t>der tjekker en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checked</a:t>
            </a:r>
            <a:r>
              <a:rPr lang="da-DK" sz="1600" kern="0" dirty="0">
                <a:ea typeface="ＭＳ Ｐゴシック" pitchFamily="34" charset="-128"/>
              </a:rPr>
              <a:t> exception, og at det den tjekker er, at man på kaldsstedet håndterer </a:t>
            </a:r>
            <a:r>
              <a:rPr lang="da-DK" sz="1600" kern="0" dirty="0" smtClean="0">
                <a:ea typeface="ＭＳ Ｐゴシック" pitchFamily="34" charset="-128"/>
              </a:rPr>
              <a:t>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(enten ved at placere metodekaldet i en try-catch statement eller ved at </a:t>
            </a:r>
            <a:r>
              <a:rPr lang="da-DK" sz="1600" kern="0" dirty="0" smtClean="0">
                <a:ea typeface="ＭＳ Ｐゴシック" pitchFamily="34" charset="-128"/>
              </a:rPr>
              <a:t>videresende 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til omgivelserne ved at tilføje throws i metodens header)</a:t>
            </a:r>
          </a:p>
          <a:p>
            <a:pPr lvl="1">
              <a:spcBef>
                <a:spcPts val="200"/>
              </a:spcBef>
            </a:pPr>
            <a:r>
              <a:rPr lang="da-DK" sz="1600" kern="0" spc="-40" dirty="0">
                <a:ea typeface="ＭＳ Ｐゴシック" pitchFamily="34" charset="-128"/>
              </a:rPr>
              <a:t>Analogt bør man </a:t>
            </a:r>
            <a:r>
              <a:rPr lang="da-DK" sz="1600" kern="0" spc="-40" dirty="0" smtClean="0">
                <a:ea typeface="ＭＳ Ｐゴシック" pitchFamily="34" charset="-128"/>
              </a:rPr>
              <a:t>forklare, </a:t>
            </a:r>
            <a:r>
              <a:rPr lang="da-DK" sz="1600" kern="0" spc="-40" dirty="0">
                <a:ea typeface="ＭＳ Ｐゴシック" pitchFamily="34" charset="-128"/>
              </a:rPr>
              <a:t>at </a:t>
            </a:r>
            <a:r>
              <a:rPr lang="da-DK" sz="1600" b="1" kern="0" spc="-4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spc="-40" dirty="0">
                <a:ea typeface="ＭＳ Ｐゴシック" pitchFamily="34" charset="-128"/>
              </a:rPr>
              <a:t> tests er automatiske tests, der </a:t>
            </a:r>
            <a:r>
              <a:rPr lang="da-DK" sz="1600" kern="0" spc="-40" dirty="0" smtClean="0">
                <a:ea typeface="ＭＳ Ｐゴシック" pitchFamily="34" charset="-128"/>
              </a:rPr>
              <a:t>let kan </a:t>
            </a:r>
            <a:r>
              <a:rPr lang="da-DK" sz="1600" kern="0" dirty="0" smtClean="0">
                <a:ea typeface="ＭＳ Ｐゴシック" pitchFamily="34" charset="-128"/>
              </a:rPr>
              <a:t>gentages </a:t>
            </a:r>
            <a:r>
              <a:rPr lang="da-DK" sz="1600" kern="0" dirty="0">
                <a:ea typeface="ＭＳ Ｐゴシック" pitchFamily="34" charset="-128"/>
              </a:rPr>
              <a:t>når man har ændret sin kode – for at undersøge om der skulle være sket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dirty="0">
                <a:ea typeface="ＭＳ Ｐゴシック" pitchFamily="34" charset="-128"/>
              </a:rPr>
              <a:t> (tilbageslag/forringelse) i form af, at man har introduceret nye fejl under </a:t>
            </a:r>
            <a:r>
              <a:rPr lang="da-DK" sz="1600" kern="0" dirty="0" smtClean="0">
                <a:ea typeface="ＭＳ Ｐゴシック" pitchFamily="34" charset="-128"/>
              </a:rPr>
              <a:t>ændringerne</a:t>
            </a:r>
          </a:p>
          <a:p>
            <a:pPr>
              <a:spcBef>
                <a:spcPts val="1800"/>
              </a:spcBef>
            </a:pPr>
            <a:r>
              <a:rPr lang="da-DK" sz="2000" dirty="0" smtClean="0"/>
              <a:t>Du </a:t>
            </a:r>
            <a:r>
              <a:rPr lang="da-DK" sz="2000" dirty="0"/>
              <a:t>må gerne inddrage relevante ting fra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vil det være helt relevant at </a:t>
            </a:r>
            <a:r>
              <a:rPr lang="da-DK" sz="1600" dirty="0" smtClean="0"/>
              <a:t>nævne, </a:t>
            </a:r>
            <a:r>
              <a:rPr lang="da-DK" sz="1600" dirty="0"/>
              <a:t>at brug af </a:t>
            </a:r>
            <a:r>
              <a:rPr lang="da-DK" sz="1600" dirty="0" smtClean="0"/>
              <a:t>subklasser </a:t>
            </a:r>
            <a:r>
              <a:rPr lang="da-DK" sz="1600" dirty="0"/>
              <a:t>er fortrinlig til at undgå </a:t>
            </a:r>
            <a:r>
              <a:rPr lang="da-DK" sz="1600" b="1" dirty="0" smtClean="0">
                <a:solidFill>
                  <a:srgbClr val="008000"/>
                </a:solidFill>
              </a:rPr>
              <a:t>kodeduplikering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Analogt bør </a:t>
            </a:r>
            <a:r>
              <a:rPr lang="da-DK" sz="1600" dirty="0"/>
              <a:t>man, når man snakker om ArrayList og HashMap, bruge </a:t>
            </a:r>
            <a:r>
              <a:rPr lang="da-DK" sz="1600" b="1" dirty="0">
                <a:solidFill>
                  <a:srgbClr val="008000"/>
                </a:solidFill>
              </a:rPr>
              <a:t>List</a:t>
            </a:r>
            <a:r>
              <a:rPr lang="da-DK" sz="1600" dirty="0"/>
              <a:t> og </a:t>
            </a:r>
            <a:r>
              <a:rPr lang="da-DK" sz="1600" b="1" dirty="0">
                <a:solidFill>
                  <a:srgbClr val="008000"/>
                </a:solidFill>
              </a:rPr>
              <a:t>Map</a:t>
            </a:r>
            <a:r>
              <a:rPr lang="da-DK" sz="1600" dirty="0"/>
              <a:t> som de statiske typer for sine variable, og fortælle at dette gør det lettere at skifte mellem forskellige implementationer af de to interfaces (ArrayList, LinkedList, HashMap, </a:t>
            </a:r>
            <a:r>
              <a:rPr lang="da-DK" sz="1600" dirty="0" err="1"/>
              <a:t>TreeMap</a:t>
            </a:r>
            <a:r>
              <a:rPr lang="da-DK" sz="1600" dirty="0"/>
              <a:t>, osv</a:t>
            </a:r>
            <a:r>
              <a:rPr lang="da-DK" sz="16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1113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27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005945"/>
            <a:ext cx="85876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200"/>
              </a:spcBef>
            </a:pPr>
            <a:r>
              <a:rPr lang="da-DK" sz="2000" dirty="0" smtClean="0"/>
              <a:t>Brug ikke for megen tid </a:t>
            </a:r>
            <a:r>
              <a:rPr lang="da-DK" sz="2000" dirty="0"/>
              <a:t>på ting, der primært hører til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er det faktum, at man i en subklasses konstruktør, som det allerførste skal kalde superklassen konstruktør noget, der er generelt for nedarvning mellem </a:t>
            </a:r>
            <a:r>
              <a:rPr lang="da-DK" sz="1600" dirty="0" smtClean="0"/>
              <a:t>klasser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Det hører derfor naturligt til spørgsmålet om nedarvning, mens det er mindre relevant, hvis det præsenteres under spørgsmålet om abstrakte klasser og interfaces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Her </a:t>
            </a:r>
            <a:r>
              <a:rPr lang="da-DK" sz="1600" dirty="0"/>
              <a:t>vil det være bedre at have </a:t>
            </a:r>
            <a:r>
              <a:rPr lang="da-DK" sz="1600" dirty="0" smtClean="0"/>
              <a:t>tid </a:t>
            </a:r>
            <a:r>
              <a:rPr lang="da-DK" sz="1600" dirty="0"/>
              <a:t>til at snakke om funktionelle interface (hvad de </a:t>
            </a:r>
            <a:r>
              <a:rPr lang="da-DK" sz="1600" dirty="0" smtClean="0"/>
              <a:t>er, </a:t>
            </a:r>
            <a:r>
              <a:rPr lang="da-DK" sz="1600" dirty="0"/>
              <a:t>og hvordan </a:t>
            </a:r>
            <a:r>
              <a:rPr lang="da-DK" sz="1600" dirty="0" smtClean="0"/>
              <a:t>du </a:t>
            </a:r>
            <a:r>
              <a:rPr lang="da-DK" sz="1600" dirty="0"/>
              <a:t>har brugt </a:t>
            </a:r>
            <a:r>
              <a:rPr lang="da-DK" sz="1600" dirty="0" smtClean="0"/>
              <a:t>dem i kurset) </a:t>
            </a:r>
            <a:r>
              <a:rPr lang="da-DK" sz="1600" dirty="0"/>
              <a:t>samt at snakke om, hvordan interfaces og abstrakte klasser bruges i Collection hierarkiet.</a:t>
            </a:r>
          </a:p>
        </p:txBody>
      </p:sp>
    </p:spTree>
    <p:extLst>
      <p:ext uri="{BB962C8B-B14F-4D97-AF65-F5344CB8AC3E}">
        <p14:creationId xmlns:p14="http://schemas.microsoft.com/office/powerpoint/2010/main" val="29734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Du skal kunne forklare din kode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28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5"/>
            <a:ext cx="8443664" cy="117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Det er ikke nok at kunne skrive noget Java kode op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vise, at du forstår koden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F. eks. skal du kunne forklare, hvorfor man bliver nødt til at bruge en klassemetode og en klassevariabel i Singleton mønsteret og have en privat konstruktør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kunne forklare de forskellige dele i </a:t>
            </a:r>
            <a:r>
              <a:rPr lang="da-DK" sz="1600" kern="0" dirty="0" err="1" smtClean="0">
                <a:ea typeface="ＭＳ Ｐゴシック" pitchFamily="34" charset="-128"/>
              </a:rPr>
              <a:t>nedentående</a:t>
            </a:r>
            <a:r>
              <a:rPr lang="da-DK" sz="1600" kern="0" dirty="0" smtClean="0">
                <a:ea typeface="ＭＳ Ｐゴシック" pitchFamily="34" charset="-128"/>
              </a:rPr>
              <a:t> kodestump </a:t>
            </a:r>
            <a:endParaRPr lang="da-DK" sz="1600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331640" y="2492896"/>
            <a:ext cx="2976490" cy="46433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defPPr>
              <a:defRPr lang="da-DK"/>
            </a:defPPr>
            <a:lvl1pPr eaLnBrk="1" hangingPunct="1">
              <a:spcBef>
                <a:spcPts val="0"/>
              </a:spcBef>
              <a:defRPr sz="1600" b="1" spc="-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800" dirty="0" smtClean="0"/>
              <a:t> </a:t>
            </a:r>
            <a:r>
              <a:rPr lang="da-DK" dirty="0" smtClean="0"/>
              <a:t>System</a:t>
            </a:r>
            <a:r>
              <a:rPr lang="da-DK" sz="500" dirty="0" smtClean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/>
              <a:t>out</a:t>
            </a:r>
            <a:r>
              <a:rPr lang="da-DK" sz="500" dirty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 err="1"/>
              <a:t>println</a:t>
            </a:r>
            <a:r>
              <a:rPr lang="da-DK" dirty="0"/>
              <a:t>(...);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107504" y="3140968"/>
            <a:ext cx="2376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java.lang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/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(importeres automatisk)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V="1">
            <a:off x="1744274" y="2833630"/>
            <a:ext cx="2685" cy="34611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9751" y="2841100"/>
            <a:ext cx="1" cy="512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178394" y="3338682"/>
            <a:ext cx="279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Klassevariabel af type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3002949" y="3140968"/>
            <a:ext cx="2001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Metode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3236318" y="2848785"/>
            <a:ext cx="0" cy="3507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3568" y="4544952"/>
            <a:ext cx="8127603" cy="71055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Collections.sort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(persons,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Comparator.comparing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p)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p.getName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da-DK" sz="800" b="1" spc="-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</a:t>
            </a:r>
            <a:r>
              <a:rPr lang="en-US" altLang="da-DK" sz="1600" b="1" spc="-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p.getAge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da-DK" sz="1600" b="1" spc="-1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4140275" y="5502365"/>
            <a:ext cx="442334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default metode i Comparator interfacet</a:t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(kaldes på det objekt, som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comparing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metoden returnerer,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og returnerer et </a:t>
            </a:r>
            <a:r>
              <a:rPr lang="da-DK" altLang="da-DK" sz="1200" b="1" smtClean="0">
                <a:solidFill>
                  <a:srgbClr val="FF0000"/>
                </a:solidFill>
              </a:rPr>
              <a:t>Comparator objekt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68602" y="4674068"/>
            <a:ext cx="22529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4783664" y="4374221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3979290" y="3956038"/>
            <a:ext cx="5164710" cy="4247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Comparator interfacet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(tager en lambda som parameter og returnerer et Comparator objekt)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46483" y="4926230"/>
            <a:ext cx="1493487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 flipV="1">
            <a:off x="5507699" y="5141898"/>
            <a:ext cx="10079" cy="32857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47282" y="4680472"/>
            <a:ext cx="1800848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1459466" y="4372097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21994" y="4084273"/>
            <a:ext cx="2836788" cy="258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Collections klassen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417835" y="2628553"/>
            <a:ext cx="749061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77166" y="2627272"/>
            <a:ext cx="3738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44611" y="2625991"/>
            <a:ext cx="828464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683568" y="5532870"/>
            <a:ext cx="2514030" cy="86793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Husk, at se / gense de to videoer </a:t>
            </a:r>
            <a:r>
              <a:rPr lang="da-DK" altLang="da-DK" sz="1400" b="1" dirty="0">
                <a:solidFill>
                  <a:srgbClr val="0000FF"/>
                </a:solidFill>
              </a:rPr>
              <a:t>om den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"perfekte" </a:t>
            </a:r>
            <a:r>
              <a:rPr lang="da-DK" altLang="da-DK" sz="1400" b="1" dirty="0">
                <a:solidFill>
                  <a:srgbClr val="0000FF"/>
                </a:solidFill>
              </a:rPr>
              <a:t>mundtlige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eksamen og følg de råd, som de giver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69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  <p:bldP spid="11" grpId="0"/>
      <p:bldP spid="12" grpId="0" animBg="1"/>
      <p:bldP spid="14" grpId="0" animBg="1"/>
      <p:bldP spid="16" grpId="0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8" grpId="0" animBg="1"/>
      <p:bldP spid="29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21" y="1219833"/>
            <a:ext cx="8153400" cy="276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34" y="3293941"/>
            <a:ext cx="8181975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34" y="4750655"/>
            <a:ext cx="8181975" cy="295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71" y="1929301"/>
            <a:ext cx="8191500" cy="29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59" y="2601423"/>
            <a:ext cx="8162925" cy="295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996" y="5521325"/>
            <a:ext cx="8172450" cy="285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96" y="4055085"/>
            <a:ext cx="8172450" cy="2952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946" y="6305916"/>
            <a:ext cx="8210550" cy="295275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</a:t>
            </a:r>
            <a:r>
              <a:rPr lang="da-DK" sz="2800" dirty="0" err="1" smtClean="0">
                <a:ea typeface="ＭＳ Ｐゴシック" charset="-128"/>
                <a:cs typeface="ＭＳ Ｐゴシック" charset="-128"/>
              </a:rPr>
              <a:t>E2020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– 60% har svaret (74%)</a:t>
            </a:r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1428504" y="1412776"/>
            <a:ext cx="7715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     Meget stort   </a:t>
            </a:r>
            <a:r>
              <a:rPr lang="da-DK" sz="1200" b="1" dirty="0" smtClean="0"/>
              <a:t> </a:t>
            </a:r>
            <a:r>
              <a:rPr lang="da-DK" sz="1200" b="1" dirty="0" smtClean="0">
                <a:solidFill>
                  <a:srgbClr val="EC7C30"/>
                </a:solidFill>
              </a:rPr>
              <a:t>                                                    </a:t>
            </a:r>
            <a:r>
              <a:rPr lang="da-DK" sz="1200" b="1" dirty="0" err="1" smtClean="0">
                <a:solidFill>
                  <a:srgbClr val="EC7C30"/>
                </a:solidFill>
              </a:rPr>
              <a:t>Stort</a:t>
            </a:r>
            <a:r>
              <a:rPr lang="da-DK" sz="1200" b="1" dirty="0" smtClean="0"/>
              <a:t>                                                                     </a:t>
            </a:r>
            <a:r>
              <a:rPr lang="da-DK" sz="1200" b="1" dirty="0" smtClean="0">
                <a:solidFill>
                  <a:srgbClr val="A4A6A5"/>
                </a:solidFill>
              </a:rPr>
              <a:t>Noget  </a:t>
            </a:r>
            <a:r>
              <a:rPr lang="da-DK" sz="1200" b="1" spc="-100" dirty="0" smtClean="0">
                <a:solidFill>
                  <a:srgbClr val="FFC100"/>
                </a:solidFill>
              </a:rPr>
              <a:t>Lidt</a:t>
            </a:r>
            <a:endParaRPr lang="da-DK" altLang="da-DK" sz="1200" b="1" dirty="0">
              <a:solidFill>
                <a:srgbClr val="4473C3"/>
              </a:solidFill>
            </a:endParaRPr>
          </a:p>
        </p:txBody>
      </p:sp>
      <p:sp>
        <p:nvSpPr>
          <p:cNvPr id="18" name="TextBox 5"/>
          <p:cNvSpPr txBox="1">
            <a:spLocks noChangeArrowheads="1"/>
          </p:cNvSpPr>
          <p:nvPr/>
        </p:nvSpPr>
        <p:spPr bwMode="auto">
          <a:xfrm>
            <a:off x="899592" y="5771424"/>
            <a:ext cx="74237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5A9BD1"/>
                </a:solidFill>
              </a:rPr>
              <a:t>&gt;18   </a:t>
            </a:r>
            <a:r>
              <a:rPr lang="en-US" sz="1200" b="1" dirty="0"/>
              <a:t> </a:t>
            </a:r>
            <a:r>
              <a:rPr lang="en-US" sz="1200" b="1" dirty="0" smtClean="0"/>
              <a:t>           </a:t>
            </a:r>
            <a:r>
              <a:rPr lang="en-US" sz="1200" b="1" dirty="0" smtClean="0">
                <a:solidFill>
                  <a:srgbClr val="EC7C30"/>
                </a:solidFill>
              </a:rPr>
              <a:t>15-18 </a:t>
            </a:r>
            <a:r>
              <a:rPr lang="en-US" sz="1200" b="1" dirty="0">
                <a:solidFill>
                  <a:srgbClr val="EC7C30"/>
                </a:solidFill>
              </a:rPr>
              <a:t>  </a:t>
            </a:r>
            <a:r>
              <a:rPr lang="en-US" sz="1200" b="1" dirty="0" smtClean="0">
                <a:solidFill>
                  <a:srgbClr val="EC7C30"/>
                </a:solidFill>
              </a:rPr>
              <a:t>                              </a:t>
            </a:r>
            <a:r>
              <a:rPr lang="en-US" sz="1200" b="1" dirty="0" smtClean="0">
                <a:solidFill>
                  <a:srgbClr val="A4A6A5"/>
                </a:solidFill>
              </a:rPr>
              <a:t>12-15 </a:t>
            </a:r>
            <a:r>
              <a:rPr lang="en-US" sz="1200" b="1" dirty="0">
                <a:solidFill>
                  <a:srgbClr val="A4A6A5"/>
                </a:solidFill>
              </a:rPr>
              <a:t>  </a:t>
            </a:r>
            <a:r>
              <a:rPr lang="en-US" sz="1200" b="1" dirty="0"/>
              <a:t> </a:t>
            </a:r>
            <a:r>
              <a:rPr lang="en-US" sz="1200" b="1" dirty="0" smtClean="0"/>
              <a:t>  </a:t>
            </a:r>
            <a:r>
              <a:rPr lang="en-US" sz="1200" b="1" dirty="0">
                <a:solidFill>
                  <a:srgbClr val="EC7C30"/>
                </a:solidFill>
              </a:rPr>
              <a:t> </a:t>
            </a:r>
            <a:r>
              <a:rPr lang="en-US" sz="1200" b="1" dirty="0" smtClean="0">
                <a:solidFill>
                  <a:srgbClr val="EC7C30"/>
                </a:solidFill>
              </a:rPr>
              <a:t>      </a:t>
            </a:r>
            <a:r>
              <a:rPr lang="en-US" sz="1200" b="1" dirty="0" smtClean="0"/>
              <a:t>                                  </a:t>
            </a:r>
            <a:r>
              <a:rPr lang="en-US" sz="1200" b="1" dirty="0" smtClean="0">
                <a:solidFill>
                  <a:srgbClr val="FFC100"/>
                </a:solidFill>
              </a:rPr>
              <a:t>8-12 </a:t>
            </a:r>
            <a:r>
              <a:rPr lang="en-US" sz="1200" b="1" dirty="0">
                <a:solidFill>
                  <a:srgbClr val="FFC100"/>
                </a:solidFill>
              </a:rPr>
              <a:t>  </a:t>
            </a:r>
            <a:r>
              <a:rPr lang="en-US" sz="1200" b="1" dirty="0" smtClean="0">
                <a:solidFill>
                  <a:srgbClr val="FFC100"/>
                </a:solidFill>
              </a:rPr>
              <a:t>              </a:t>
            </a:r>
            <a:r>
              <a:rPr lang="en-US" sz="1200" b="1" dirty="0" smtClean="0"/>
              <a:t>                     </a:t>
            </a:r>
            <a:r>
              <a:rPr lang="en-US" sz="1200" b="1" dirty="0" smtClean="0">
                <a:solidFill>
                  <a:srgbClr val="4473C3"/>
                </a:solidFill>
              </a:rPr>
              <a:t>&lt;8</a:t>
            </a:r>
            <a:endParaRPr lang="da-DK" altLang="da-DK" sz="1200" b="1" dirty="0" smtClean="0"/>
          </a:p>
        </p:txBody>
      </p:sp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1087423" y="4266598"/>
            <a:ext cx="6148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                                          Enig</a:t>
            </a:r>
            <a:r>
              <a:rPr lang="da-DK" sz="1200" b="1" dirty="0" smtClean="0"/>
              <a:t>                                                                   </a:t>
            </a:r>
            <a:r>
              <a:rPr lang="da-DK" sz="1200" b="1" dirty="0" smtClean="0">
                <a:solidFill>
                  <a:srgbClr val="EC7C30"/>
                </a:solidFill>
              </a:rPr>
              <a:t>Delvist enig</a:t>
            </a:r>
            <a:endParaRPr lang="da-DK" altLang="da-DK" sz="1200" b="1" spc="-100" dirty="0" smtClean="0">
              <a:solidFill>
                <a:schemeClr val="tx1"/>
              </a:solidFill>
            </a:endParaRPr>
          </a:p>
        </p:txBody>
      </p:sp>
      <p:sp>
        <p:nvSpPr>
          <p:cNvPr id="38" name="TextBox 5"/>
          <p:cNvSpPr txBox="1">
            <a:spLocks noChangeArrowheads="1"/>
          </p:cNvSpPr>
          <p:nvPr/>
        </p:nvSpPr>
        <p:spPr bwMode="auto">
          <a:xfrm>
            <a:off x="1737345" y="4992562"/>
            <a:ext cx="74066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EC7C30"/>
                </a:solidFill>
              </a:rPr>
              <a:t>For stor</a:t>
            </a:r>
            <a:r>
              <a:rPr lang="da-DK" sz="1200" b="1" dirty="0" smtClean="0"/>
              <a:t>                                                                              </a:t>
            </a:r>
            <a:r>
              <a:rPr lang="da-DK" sz="1200" b="1" dirty="0" smtClean="0">
                <a:solidFill>
                  <a:srgbClr val="A4A6A5"/>
                </a:solidFill>
              </a:rPr>
              <a:t>Passende   </a:t>
            </a:r>
            <a:r>
              <a:rPr lang="da-DK" sz="1200" b="1" dirty="0" smtClean="0"/>
              <a:t>                                               </a:t>
            </a:r>
            <a:r>
              <a:rPr lang="da-DK" sz="1200" b="1" spc="-100" dirty="0" smtClean="0">
                <a:solidFill>
                  <a:srgbClr val="FFC100"/>
                </a:solidFill>
              </a:rPr>
              <a:t>For lille</a:t>
            </a:r>
            <a:endParaRPr lang="da-DK" altLang="da-DK" sz="1200" b="1" spc="-100" dirty="0" smtClean="0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1101374" y="2132856"/>
            <a:ext cx="7719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                                                               Enig</a:t>
            </a:r>
            <a:r>
              <a:rPr lang="da-DK" sz="1200" b="1" dirty="0" smtClean="0"/>
              <a:t>                                                                                </a:t>
            </a:r>
            <a:r>
              <a:rPr lang="da-DK" sz="1200" b="1" dirty="0" smtClean="0">
                <a:solidFill>
                  <a:srgbClr val="EC7C30"/>
                </a:solidFill>
              </a:rPr>
              <a:t>Delvist enig </a:t>
            </a:r>
            <a:endParaRPr lang="da-DK" altLang="da-DK" sz="1200" b="1" spc="-100" dirty="0" smtClean="0"/>
          </a:p>
        </p:txBody>
      </p:sp>
      <p:sp>
        <p:nvSpPr>
          <p:cNvPr id="36" name="TextBox 5"/>
          <p:cNvSpPr txBox="1">
            <a:spLocks noChangeArrowheads="1"/>
          </p:cNvSpPr>
          <p:nvPr/>
        </p:nvSpPr>
        <p:spPr bwMode="auto">
          <a:xfrm>
            <a:off x="1438962" y="2810706"/>
            <a:ext cx="61150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                          Enig</a:t>
            </a:r>
            <a:r>
              <a:rPr lang="da-DK" sz="1200" b="1" dirty="0" smtClean="0"/>
              <a:t>                                                                       </a:t>
            </a:r>
            <a:r>
              <a:rPr lang="da-DK" sz="1200" b="1" dirty="0" smtClean="0">
                <a:solidFill>
                  <a:srgbClr val="EC7C30"/>
                </a:solidFill>
              </a:rPr>
              <a:t>Delvist enig</a:t>
            </a:r>
            <a:endParaRPr lang="da-DK" altLang="da-DK" sz="1200" b="1" dirty="0" smtClean="0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426619" y="5280604"/>
            <a:ext cx="48070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dirty="0" smtClean="0"/>
              <a:t>Tidsforbrug (undervisning </a:t>
            </a:r>
            <a:r>
              <a:rPr lang="da-DK" sz="1400" b="1" dirty="0"/>
              <a:t>+ forberedelse</a:t>
            </a:r>
            <a:r>
              <a:rPr lang="da-DK" sz="1400" b="1" dirty="0" smtClean="0"/>
              <a:t>) pr uge</a:t>
            </a:r>
            <a:endParaRPr lang="da-DK" altLang="da-DK" sz="1400" b="1" dirty="0" smtClean="0"/>
          </a:p>
        </p:txBody>
      </p:sp>
      <p:sp>
        <p:nvSpPr>
          <p:cNvPr id="22" name="TextBox 5"/>
          <p:cNvSpPr txBox="1">
            <a:spLocks noChangeArrowheads="1"/>
          </p:cNvSpPr>
          <p:nvPr/>
        </p:nvSpPr>
        <p:spPr bwMode="auto">
          <a:xfrm>
            <a:off x="496496" y="980728"/>
            <a:ext cx="70574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1400" b="1" dirty="0" smtClean="0"/>
              <a:t>Samlet udbytte af undervisningsforløbet 89% (74%)</a:t>
            </a:r>
            <a:endParaRPr lang="da-DK" sz="1400" b="1" dirty="0"/>
          </a:p>
        </p:txBody>
      </p:sp>
      <p:sp>
        <p:nvSpPr>
          <p:cNvPr id="33" name="TextBox 5"/>
          <p:cNvSpPr txBox="1">
            <a:spLocks noChangeArrowheads="1"/>
          </p:cNvSpPr>
          <p:nvPr/>
        </p:nvSpPr>
        <p:spPr bwMode="auto">
          <a:xfrm>
            <a:off x="425070" y="4509120"/>
            <a:ext cx="77714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dirty="0" smtClean="0"/>
              <a:t>Arbejdsbyrden på kurset 66% (77%) </a:t>
            </a:r>
            <a:endParaRPr lang="da-DK" altLang="da-DK" sz="1400" b="1" dirty="0" smtClean="0"/>
          </a:p>
        </p:txBody>
      </p:sp>
      <p:sp>
        <p:nvSpPr>
          <p:cNvPr id="35" name="TextBox 5"/>
          <p:cNvSpPr txBox="1">
            <a:spLocks noChangeArrowheads="1"/>
          </p:cNvSpPr>
          <p:nvPr/>
        </p:nvSpPr>
        <p:spPr bwMode="auto">
          <a:xfrm>
            <a:off x="426493" y="3801116"/>
            <a:ext cx="73057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dirty="0" smtClean="0"/>
              <a:t>Instruktoren </a:t>
            </a:r>
            <a:r>
              <a:rPr lang="da-DK" sz="1400" b="1" dirty="0"/>
              <a:t>formidlede stoffet på en måde, der støttede min </a:t>
            </a:r>
            <a:r>
              <a:rPr lang="da-DK" sz="1400" b="1" dirty="0" smtClean="0"/>
              <a:t>læring 86% (92%) </a:t>
            </a:r>
            <a:endParaRPr lang="da-DK" altLang="da-DK" sz="1400" b="1" dirty="0" smtClean="0"/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478981" y="1700808"/>
            <a:ext cx="81941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dirty="0" smtClean="0"/>
              <a:t>Kurset har været relevant for mit studium 96% (92%)</a:t>
            </a:r>
            <a:endParaRPr lang="da-DK" altLang="da-DK" sz="1400" b="1" dirty="0" smtClean="0"/>
          </a:p>
        </p:txBody>
      </p:sp>
      <p:sp>
        <p:nvSpPr>
          <p:cNvPr id="30" name="TextBox 5"/>
          <p:cNvSpPr txBox="1">
            <a:spLocks noChangeArrowheads="1"/>
          </p:cNvSpPr>
          <p:nvPr/>
        </p:nvSpPr>
        <p:spPr bwMode="auto">
          <a:xfrm>
            <a:off x="462723" y="2358491"/>
            <a:ext cx="77714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dirty="0" smtClean="0"/>
              <a:t>Kurset er hensigtsmæssigt tilrettelagt 92% (85%) </a:t>
            </a:r>
            <a:endParaRPr lang="da-DK" altLang="da-DK" sz="1400" b="1" dirty="0" smtClean="0"/>
          </a:p>
        </p:txBody>
      </p:sp>
      <p:sp>
        <p:nvSpPr>
          <p:cNvPr id="24" name="Up Arrow 23"/>
          <p:cNvSpPr/>
          <p:nvPr/>
        </p:nvSpPr>
        <p:spPr bwMode="auto">
          <a:xfrm>
            <a:off x="2834200" y="5799381"/>
            <a:ext cx="112878" cy="177034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-106" charset="0"/>
            </a:endParaRP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8532440" y="2814102"/>
            <a:ext cx="720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FFC100"/>
                </a:solidFill>
              </a:rPr>
              <a:t>Delvist uenig</a:t>
            </a:r>
            <a:endParaRPr lang="da-DK" altLang="da-DK" sz="1200" b="1" spc="-100" dirty="0">
              <a:solidFill>
                <a:srgbClr val="FFC100"/>
              </a:solidFill>
            </a:endParaRPr>
          </a:p>
        </p:txBody>
      </p:sp>
      <p:sp>
        <p:nvSpPr>
          <p:cNvPr id="25" name="TextBox 5"/>
          <p:cNvSpPr txBox="1">
            <a:spLocks noChangeArrowheads="1"/>
          </p:cNvSpPr>
          <p:nvPr/>
        </p:nvSpPr>
        <p:spPr bwMode="auto">
          <a:xfrm>
            <a:off x="8009065" y="2811140"/>
            <a:ext cx="7393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A4A6A5"/>
                </a:solidFill>
              </a:rPr>
              <a:t>Hverken eller</a:t>
            </a:r>
            <a:endParaRPr lang="da-DK" altLang="da-DK" sz="1200" b="1" spc="-100" dirty="0">
              <a:solidFill>
                <a:srgbClr val="A4A6A5"/>
              </a:solidFill>
            </a:endParaRP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8508112" y="2145680"/>
            <a:ext cx="7393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A4A6A5"/>
                </a:solidFill>
              </a:rPr>
              <a:t>Hverken eller</a:t>
            </a:r>
            <a:endParaRPr lang="da-DK" altLang="da-DK" sz="1200" b="1" spc="-100" dirty="0">
              <a:solidFill>
                <a:srgbClr val="A4A6A5"/>
              </a:solidFill>
            </a:endParaRP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7487104" y="4263092"/>
            <a:ext cx="7393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A4A6A5"/>
                </a:solidFill>
              </a:rPr>
              <a:t>Hverken eller</a:t>
            </a:r>
            <a:endParaRPr lang="da-DK" altLang="da-DK" sz="1200" b="1" spc="-100" dirty="0">
              <a:solidFill>
                <a:srgbClr val="A4A6A5"/>
              </a:solidFill>
            </a:endParaRPr>
          </a:p>
        </p:txBody>
      </p:sp>
      <p:sp>
        <p:nvSpPr>
          <p:cNvPr id="39" name="TextBox 5"/>
          <p:cNvSpPr txBox="1">
            <a:spLocks noChangeArrowheads="1"/>
          </p:cNvSpPr>
          <p:nvPr/>
        </p:nvSpPr>
        <p:spPr bwMode="auto">
          <a:xfrm>
            <a:off x="8534110" y="4263479"/>
            <a:ext cx="6351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chemeClr val="tx1"/>
                </a:solidFill>
              </a:rPr>
              <a:t>Ej svaret</a:t>
            </a:r>
            <a:endParaRPr lang="da-DK" altLang="da-DK" sz="1200" b="1" spc="-100" dirty="0">
              <a:solidFill>
                <a:schemeClr val="tx1"/>
              </a:solidFill>
            </a:endParaRPr>
          </a:p>
        </p:txBody>
      </p:sp>
      <p:sp>
        <p:nvSpPr>
          <p:cNvPr id="40" name="TextBox 5"/>
          <p:cNvSpPr txBox="1">
            <a:spLocks noChangeArrowheads="1"/>
          </p:cNvSpPr>
          <p:nvPr/>
        </p:nvSpPr>
        <p:spPr bwMode="auto">
          <a:xfrm>
            <a:off x="636278" y="6582259"/>
            <a:ext cx="84471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EC7C30"/>
                </a:solidFill>
              </a:rPr>
              <a:t> </a:t>
            </a:r>
            <a:r>
              <a:rPr lang="da-DK" sz="1200" b="1" dirty="0">
                <a:solidFill>
                  <a:srgbClr val="5A9BD1"/>
                </a:solidFill>
              </a:rPr>
              <a:t>Meget </a:t>
            </a:r>
            <a:r>
              <a:rPr lang="da-DK" sz="1200" b="1" dirty="0" smtClean="0">
                <a:solidFill>
                  <a:srgbClr val="5A9BD1"/>
                </a:solidFill>
              </a:rPr>
              <a:t>højere </a:t>
            </a:r>
            <a:r>
              <a:rPr lang="da-DK" sz="1200" b="1" dirty="0">
                <a:solidFill>
                  <a:srgbClr val="5A9BD1"/>
                </a:solidFill>
              </a:rPr>
              <a:t>  </a:t>
            </a:r>
            <a:r>
              <a:rPr lang="da-DK" sz="1200" b="1" dirty="0"/>
              <a:t> </a:t>
            </a:r>
            <a:r>
              <a:rPr lang="da-DK" sz="1200" b="1" dirty="0" smtClean="0">
                <a:solidFill>
                  <a:srgbClr val="EC7C30"/>
                </a:solidFill>
              </a:rPr>
              <a:t>             Lidt højere </a:t>
            </a:r>
            <a:r>
              <a:rPr lang="da-DK" sz="1200" b="1" dirty="0" smtClean="0"/>
              <a:t>                            </a:t>
            </a:r>
            <a:r>
              <a:rPr lang="da-DK" sz="1200" b="1" dirty="0" smtClean="0">
                <a:solidFill>
                  <a:srgbClr val="A4A6A5"/>
                </a:solidFill>
              </a:rPr>
              <a:t>Tilsvarende        </a:t>
            </a:r>
            <a:r>
              <a:rPr lang="da-DK" sz="1200" b="1" dirty="0" smtClean="0"/>
              <a:t>                         </a:t>
            </a:r>
            <a:r>
              <a:rPr lang="da-DK" sz="1200" b="1" spc="-100" dirty="0" smtClean="0">
                <a:solidFill>
                  <a:srgbClr val="FFC100"/>
                </a:solidFill>
              </a:rPr>
              <a:t>Lidt Lavere                    </a:t>
            </a:r>
            <a:r>
              <a:rPr lang="da-DK" sz="1200" b="1" dirty="0" smtClean="0">
                <a:solidFill>
                  <a:srgbClr val="4473C3"/>
                </a:solidFill>
              </a:rPr>
              <a:t>Meget lavere</a:t>
            </a:r>
            <a:endParaRPr lang="da-DK" altLang="da-DK" sz="1200" b="1" spc="-100" dirty="0">
              <a:solidFill>
                <a:schemeClr val="tx1"/>
              </a:solidFill>
            </a:endParaRPr>
          </a:p>
        </p:txBody>
      </p:sp>
      <p:sp>
        <p:nvSpPr>
          <p:cNvPr id="41" name="TextBox 5"/>
          <p:cNvSpPr txBox="1">
            <a:spLocks noChangeArrowheads="1"/>
          </p:cNvSpPr>
          <p:nvPr/>
        </p:nvSpPr>
        <p:spPr bwMode="auto">
          <a:xfrm>
            <a:off x="374062" y="6072692"/>
            <a:ext cx="85372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a-DK" sz="1400" b="1" smtClean="0"/>
              <a:t>Prioritering af </a:t>
            </a:r>
            <a:r>
              <a:rPr lang="da-DK" sz="1400" b="1" dirty="0"/>
              <a:t>arbejdsindsats på dette kursus ift. andre kurser på dette </a:t>
            </a:r>
            <a:r>
              <a:rPr lang="da-DK" sz="1400" b="1" dirty="0" smtClean="0"/>
              <a:t>semester</a:t>
            </a:r>
            <a:endParaRPr lang="da-DK" altLang="da-DK" sz="1400" b="1" dirty="0" smtClean="0"/>
          </a:p>
        </p:txBody>
      </p:sp>
      <p:sp>
        <p:nvSpPr>
          <p:cNvPr id="43" name="TextBox 5"/>
          <p:cNvSpPr txBox="1">
            <a:spLocks noChangeArrowheads="1"/>
          </p:cNvSpPr>
          <p:nvPr/>
        </p:nvSpPr>
        <p:spPr bwMode="auto">
          <a:xfrm>
            <a:off x="478981" y="3044993"/>
            <a:ext cx="85889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1400" b="1" spc="-30" dirty="0" smtClean="0"/>
              <a:t>Passende brug af digitale hjælpemidler 83% (- - -)</a:t>
            </a:r>
            <a:endParaRPr lang="da-DK" sz="1400" b="1" spc="-30" dirty="0"/>
          </a:p>
        </p:txBody>
      </p:sp>
      <p:sp>
        <p:nvSpPr>
          <p:cNvPr id="44" name="TextBox 5"/>
          <p:cNvSpPr txBox="1">
            <a:spLocks noChangeArrowheads="1"/>
          </p:cNvSpPr>
          <p:nvPr/>
        </p:nvSpPr>
        <p:spPr bwMode="auto">
          <a:xfrm>
            <a:off x="1132450" y="3501008"/>
            <a:ext cx="67802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                         Enig</a:t>
            </a:r>
            <a:r>
              <a:rPr lang="da-DK" sz="1200" b="1" dirty="0" smtClean="0"/>
              <a:t>                                               </a:t>
            </a:r>
            <a:r>
              <a:rPr lang="da-DK" sz="1200" b="1" dirty="0" smtClean="0">
                <a:solidFill>
                  <a:srgbClr val="EC7C30"/>
                </a:solidFill>
              </a:rPr>
              <a:t>Delvist enig   </a:t>
            </a:r>
            <a:r>
              <a:rPr lang="da-DK" sz="1200" b="1" dirty="0" smtClean="0"/>
              <a:t>                                </a:t>
            </a:r>
            <a:r>
              <a:rPr lang="da-DK" sz="1200" b="1" spc="-100" dirty="0" smtClean="0">
                <a:solidFill>
                  <a:srgbClr val="A4A6A5"/>
                </a:solidFill>
              </a:rPr>
              <a:t>Hverken eller</a:t>
            </a:r>
            <a:endParaRPr lang="da-DK" altLang="da-DK" sz="1200" b="1" spc="-100" dirty="0">
              <a:solidFill>
                <a:schemeClr val="tx1"/>
              </a:solidFill>
            </a:endParaRPr>
          </a:p>
        </p:txBody>
      </p:sp>
      <p:sp>
        <p:nvSpPr>
          <p:cNvPr id="46" name="TextBox 5"/>
          <p:cNvSpPr txBox="1">
            <a:spLocks noChangeArrowheads="1"/>
          </p:cNvSpPr>
          <p:nvPr/>
        </p:nvSpPr>
        <p:spPr bwMode="auto">
          <a:xfrm>
            <a:off x="8616172" y="3509294"/>
            <a:ext cx="6351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chemeClr val="tx1"/>
                </a:solidFill>
              </a:rPr>
              <a:t>Ej svaret</a:t>
            </a:r>
            <a:endParaRPr lang="da-DK" altLang="da-DK" sz="1200" b="1" spc="-100" dirty="0">
              <a:solidFill>
                <a:schemeClr val="tx1"/>
              </a:solidFill>
            </a:endParaRPr>
          </a:p>
        </p:txBody>
      </p:sp>
      <p:sp>
        <p:nvSpPr>
          <p:cNvPr id="47" name="TextBox 5"/>
          <p:cNvSpPr txBox="1">
            <a:spLocks noChangeArrowheads="1"/>
          </p:cNvSpPr>
          <p:nvPr/>
        </p:nvSpPr>
        <p:spPr bwMode="auto">
          <a:xfrm>
            <a:off x="8012717" y="4279486"/>
            <a:ext cx="720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FFC100"/>
                </a:solidFill>
              </a:rPr>
              <a:t>Delvist uenig</a:t>
            </a:r>
            <a:endParaRPr lang="da-DK" altLang="da-DK" sz="1200" b="1" spc="-100" dirty="0">
              <a:solidFill>
                <a:srgbClr val="FFC100"/>
              </a:solidFill>
            </a:endParaRPr>
          </a:p>
        </p:txBody>
      </p: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7748167" y="3497948"/>
            <a:ext cx="720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rgbClr val="FFC100"/>
                </a:solidFill>
              </a:rPr>
              <a:t>Delvist uenig</a:t>
            </a:r>
            <a:endParaRPr lang="da-DK" altLang="da-DK" sz="1200" b="1" spc="-100" dirty="0">
              <a:solidFill>
                <a:srgbClr val="FFC100"/>
              </a:solidFill>
            </a:endParaRPr>
          </a:p>
        </p:txBody>
      </p:sp>
      <p:sp>
        <p:nvSpPr>
          <p:cNvPr id="49" name="TextBox 5"/>
          <p:cNvSpPr txBox="1">
            <a:spLocks noChangeArrowheads="1"/>
          </p:cNvSpPr>
          <p:nvPr/>
        </p:nvSpPr>
        <p:spPr bwMode="auto">
          <a:xfrm>
            <a:off x="8285724" y="3492211"/>
            <a:ext cx="6081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b="1" dirty="0" err="1" smtClean="0">
                <a:solidFill>
                  <a:srgbClr val="4473C3"/>
                </a:solidFill>
              </a:rPr>
              <a:t>Uenig</a:t>
            </a:r>
            <a:endParaRPr lang="da-DK" altLang="da-DK" sz="1200" b="1" spc="-100" dirty="0">
              <a:solidFill>
                <a:srgbClr val="FFC100"/>
              </a:solidFill>
            </a:endParaRPr>
          </a:p>
        </p:txBody>
      </p:sp>
      <p:sp>
        <p:nvSpPr>
          <p:cNvPr id="50" name="TextBox 5"/>
          <p:cNvSpPr txBox="1">
            <a:spLocks noChangeArrowheads="1"/>
          </p:cNvSpPr>
          <p:nvPr/>
        </p:nvSpPr>
        <p:spPr bwMode="auto">
          <a:xfrm>
            <a:off x="736257" y="4956449"/>
            <a:ext cx="7393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sz="1200" b="1" dirty="0" smtClean="0">
                <a:solidFill>
                  <a:srgbClr val="5A9BD1"/>
                </a:solidFill>
              </a:rPr>
              <a:t>Meget for stor</a:t>
            </a:r>
            <a:endParaRPr lang="da-DK" altLang="da-DK" sz="1200" b="1" dirty="0">
              <a:solidFill>
                <a:srgbClr val="5A9BD1"/>
              </a:solidFill>
            </a:endParaRPr>
          </a:p>
        </p:txBody>
      </p: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8448221" y="5734039"/>
            <a:ext cx="6351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sz="1200" b="1" spc="-100" dirty="0" smtClean="0">
                <a:solidFill>
                  <a:schemeClr val="tx1"/>
                </a:solidFill>
              </a:rPr>
              <a:t>Ej svaret</a:t>
            </a:r>
            <a:endParaRPr lang="da-DK" altLang="da-DK" sz="1200" b="1" spc="-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4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60771" y="3148272"/>
            <a:ext cx="8087577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0" hangingPunct="0">
              <a:spcBef>
                <a:spcPct val="20000"/>
              </a:spcBef>
              <a:buNone/>
              <a:defRPr sz="1600" b="0" kern="0">
                <a:solidFill>
                  <a:srgbClr val="000066"/>
                </a:solidFill>
                <a:latin typeface="+mn-lt"/>
              </a:defRPr>
            </a:lvl1pPr>
            <a:lvl2pPr marL="742950" lvl="1" indent="-285750" eaLnBrk="0" hangingPunct="0">
              <a:spcBef>
                <a:spcPts val="400"/>
              </a:spcBef>
              <a:buChar char="–"/>
              <a:defRPr sz="1600" kern="0">
                <a:solidFill>
                  <a:srgbClr val="000066"/>
                </a:solidFill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dirty="0"/>
              <a:t>The cinema booking system should store seat bookings for multiple theaters. Each theater has seats arranged in rows. Customers can reserve seats and are given a row number and seat number. They may request bookings of several adjoining seats. Each booking is for a particular show (i.e., the screening of a given movie at a certain time). Shows are at an assigned date and time, and scheduled in a theater where they are screened. The system stores the customer’s phone number. </a:t>
            </a:r>
          </a:p>
          <a:p>
            <a:endParaRPr lang="en-US" altLang="en-US" dirty="0"/>
          </a:p>
          <a:p>
            <a:pPr lvl="1"/>
            <a:endParaRPr lang="da-DK" altLang="da-DK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Navneord og udsagnsord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56318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For små systemer kan det være en hjælp at gennemse tekstuelle beskrivelser af systemet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Navneord vil så ofte svare til klasser og objekter (eller feltvariabler)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Tilsvarende vil udsagnsord svare </a:t>
            </a:r>
            <a:r>
              <a:rPr lang="da-DK" altLang="da-DK" sz="1800" kern="0" dirty="0">
                <a:ea typeface="ＭＳ Ｐゴシック" pitchFamily="34" charset="-128"/>
              </a:rPr>
              <a:t>til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interaktion mellem objekter, dvs. metoder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lvl="1">
              <a:spcBef>
                <a:spcPts val="4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8833" y="3149000"/>
            <a:ext cx="8187663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cinema booking system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should store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booking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theater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Each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theater has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arranged in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Customer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can reserve seats and are given a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number</a:t>
            </a:r>
            <a:r>
              <a:rPr lang="en-US" altLang="en-US" sz="1600" b="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request bookings of several adjoining seats. Each booking is for a particular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show</a:t>
            </a:r>
            <a:r>
              <a:rPr lang="en-US" altLang="en-US" sz="160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movie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date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time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, and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 theater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stores the customer’s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2675656"/>
            <a:ext cx="7286454" cy="35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Eksempel: Reservationssystem til biograf</a:t>
            </a:r>
            <a:endParaRPr lang="da-DK" altLang="da-DK" sz="1600" kern="0" dirty="0" smtClean="0">
              <a:ea typeface="ＭＳ Ｐゴシック" pitchFamily="34" charset="-128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32283" y="4797152"/>
            <a:ext cx="8198442" cy="155422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cinema booking system should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 seat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bookings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theaters. Each theater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has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arranged in rows. Customers can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reserve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are given a row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spc="-5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number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and 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request bookings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several adjoining seats. Each booking is for a particular show 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movie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date and time, and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 theater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stores the customer’s 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 rot="16200000">
            <a:off x="68610" y="3511731"/>
            <a:ext cx="1008112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A50021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/>
              <a:t>Navneord</a:t>
            </a:r>
            <a:endParaRPr lang="da-DK" altLang="da-DK" sz="1400" b="1" dirty="0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 rot="16200000">
            <a:off x="-83998" y="5293558"/>
            <a:ext cx="1291698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008000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8000"/>
                </a:solidFill>
              </a:rPr>
              <a:t>Udsagnsord</a:t>
            </a:r>
            <a:endParaRPr lang="da-DK" altLang="da-DK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70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Fraktaler og Mandelbrotmængden</a:t>
            </a:r>
          </a:p>
        </p:txBody>
      </p:sp>
      <p:sp>
        <p:nvSpPr>
          <p:cNvPr id="1843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6012160" y="4221088"/>
            <a:ext cx="2952328" cy="10801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a-DK" altLang="da-DK" sz="1800" dirty="0" smtClean="0">
                <a:ea typeface="ＭＳ Ｐゴシック" pitchFamily="34" charset="-128"/>
              </a:rPr>
              <a:t>     Benoit </a:t>
            </a:r>
            <a:r>
              <a:rPr lang="da-DK" altLang="da-DK" sz="1800" dirty="0">
                <a:ea typeface="ＭＳ Ｐゴシック" pitchFamily="34" charset="-128"/>
              </a:rPr>
              <a:t>B. </a:t>
            </a:r>
            <a:r>
              <a:rPr lang="da-DK" altLang="da-DK" sz="1800" dirty="0" smtClean="0">
                <a:ea typeface="ＭＳ Ｐゴシック" pitchFamily="34" charset="-128"/>
              </a:rPr>
              <a:t>Mandelbrot</a:t>
            </a:r>
            <a:r>
              <a:rPr lang="da-DK" altLang="da-DK" sz="1400" b="0" dirty="0" smtClean="0">
                <a:solidFill>
                  <a:srgbClr val="000066"/>
                </a:solidFill>
                <a:ea typeface="ＭＳ Ｐゴシック" pitchFamily="34" charset="-128"/>
              </a:rPr>
              <a:t>	</a:t>
            </a:r>
          </a:p>
          <a:p>
            <a:pPr lvl="1" eaLnBrk="1" hangingPunct="1"/>
            <a:r>
              <a:rPr lang="da-DK" altLang="da-DK" sz="1400" dirty="0" smtClean="0">
                <a:ea typeface="ＭＳ Ｐゴシック" pitchFamily="34" charset="-128"/>
                <a:sym typeface="Zapf Dingbats" pitchFamily="-65" charset="2"/>
              </a:rPr>
              <a:t>1924-2010</a:t>
            </a:r>
            <a:r>
              <a:rPr lang="da-DK" altLang="da-DK" sz="1400" dirty="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da-DK" altLang="da-DK" sz="1400" b="0" noProof="0" dirty="0" smtClean="0">
                <a:ea typeface="ＭＳ Ｐゴシック" pitchFamily="34" charset="-128"/>
              </a:rPr>
              <a:t>Matematiker fra</a:t>
            </a:r>
            <a:br>
              <a:rPr lang="da-DK" altLang="da-DK" sz="1400" b="0" noProof="0" dirty="0" smtClean="0">
                <a:ea typeface="ＭＳ Ｐゴシック" pitchFamily="34" charset="-128"/>
              </a:rPr>
            </a:br>
            <a:r>
              <a:rPr lang="da-DK" altLang="da-DK" sz="1400" b="0" noProof="0" dirty="0" err="1" smtClean="0">
                <a:ea typeface="ＭＳ Ｐゴシック" pitchFamily="34" charset="-128"/>
              </a:rPr>
              <a:t>Yale</a:t>
            </a:r>
            <a:r>
              <a:rPr lang="da-DK" altLang="da-DK" sz="1400" b="0" noProof="0" dirty="0" smtClean="0">
                <a:ea typeface="ＭＳ Ｐゴシック" pitchFamily="34" charset="-128"/>
              </a:rPr>
              <a:t> University i USA</a:t>
            </a:r>
          </a:p>
          <a:p>
            <a:pPr eaLnBrk="1" hangingPunct="1"/>
            <a:endParaRPr lang="da-DK" altLang="da-DK" sz="2000" b="0" noProof="0" dirty="0" smtClean="0">
              <a:ea typeface="ＭＳ Ｐゴシック" pitchFamily="34" charset="-128"/>
            </a:endParaRPr>
          </a:p>
        </p:txBody>
      </p:sp>
      <p:pic>
        <p:nvPicPr>
          <p:cNvPr id="18435" name="Picture 7" descr="Benoit Mandelbr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10694"/>
            <a:ext cx="2088232" cy="28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Mandel_zoom_03_seehor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r="13977"/>
          <a:stretch/>
        </p:blipFill>
        <p:spPr bwMode="auto">
          <a:xfrm>
            <a:off x="179512" y="1196752"/>
            <a:ext cx="5832648" cy="5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30</a:t>
            </a:fld>
            <a:endParaRPr lang="da-DK" altLang="da-DK" dirty="0"/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444208" y="5543226"/>
            <a:ext cx="2202393" cy="307777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Ikke eksamenspensum</a:t>
            </a:r>
            <a:endParaRPr lang="da-DK" altLang="da-DK" sz="1400" b="1" spc="-7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Definition af Mandelbrotmængden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4744"/>
            <a:ext cx="8508014" cy="1085933"/>
          </a:xfrm>
        </p:spPr>
        <p:txBody>
          <a:bodyPr/>
          <a:lstStyle/>
          <a:p>
            <a:pPr eaLnBrk="1" hangingPunct="1"/>
            <a:r>
              <a:rPr lang="da-DK" altLang="da-DK" sz="2000" noProof="0" dirty="0" smtClean="0">
                <a:ea typeface="ＭＳ Ｐゴシック" pitchFamily="34" charset="-128"/>
              </a:rPr>
              <a:t>Mandelbrotmængden er en mængde af punkter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  <a:cs typeface="+mn-cs"/>
              </a:rPr>
              <a:t>For et punkt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dirty="0" err="1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dirty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dirty="0" smtClean="0">
                <a:ea typeface="ＭＳ Ｐゴシック" pitchFamily="34" charset="-128"/>
                <a:cs typeface="+mn-cs"/>
              </a:rPr>
              <a:t>defineres en talfølge ved hjælp af nedenstående rekursive definition</a:t>
            </a:r>
            <a:endParaRPr lang="da-DK" altLang="da-DK" sz="1800" dirty="0">
              <a:ea typeface="ＭＳ Ｐゴシック" pitchFamily="34" charset="-128"/>
              <a:cs typeface="+mn-cs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419872" y="2708852"/>
            <a:ext cx="3180109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a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1260293" y="2708920"/>
            <a:ext cx="1336098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sz="24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0533" y="2276872"/>
            <a:ext cx="1079459" cy="4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 smtClean="0">
                <a:ea typeface="ＭＳ Ｐゴシック" pitchFamily="34" charset="-128"/>
              </a:rPr>
              <a:t>n ≥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60293" y="2276872"/>
            <a:ext cx="1008113" cy="4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>
                <a:ea typeface="ＭＳ Ｐゴシック" pitchFamily="34" charset="-128"/>
              </a:rPr>
              <a:t>n</a:t>
            </a:r>
            <a:r>
              <a:rPr lang="da-DK" altLang="da-DK" sz="1800" kern="0" dirty="0" smtClean="0">
                <a:ea typeface="ＭＳ Ｐゴシック" pitchFamily="34" charset="-128"/>
              </a:rPr>
              <a:t> =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31</a:t>
            </a:fld>
            <a:endParaRPr lang="da-DK" altLang="da-DK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4269770"/>
            <a:ext cx="84969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Punktet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kern="0" dirty="0" err="1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tilhører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mandelbrotmængden, hvis og kun hvis punkternes afstand fra (0,0)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ikke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går mod uendelig, når n vokser</a:t>
            </a:r>
            <a:endParaRPr lang="da-DK" altLang="da-DK" sz="1800" kern="0" dirty="0"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11188" y="1415592"/>
            <a:ext cx="4134172" cy="4171950"/>
            <a:chOff x="611188" y="1415592"/>
            <a:chExt cx="4134172" cy="417195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4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5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Følgen for (</a:t>
            </a:r>
            <a:r>
              <a:rPr lang="da-DK" altLang="da-DK" sz="3200" noProof="0" dirty="0" err="1" smtClean="0">
                <a:ea typeface="ＭＳ Ｐゴシック" pitchFamily="34" charset="-128"/>
              </a:rPr>
              <a:t>a,b</a:t>
            </a:r>
            <a:r>
              <a:rPr lang="da-DK" altLang="da-DK" sz="3200" noProof="0" dirty="0" smtClean="0">
                <a:ea typeface="ＭＳ Ｐゴシック" pitchFamily="34" charset="-128"/>
              </a:rPr>
              <a:t>) = (0, 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1522" name="Text Box 13"/>
          <p:cNvSpPr txBox="1">
            <a:spLocks noChangeArrowheads="1"/>
          </p:cNvSpPr>
          <p:nvPr/>
        </p:nvSpPr>
        <p:spPr bwMode="auto">
          <a:xfrm>
            <a:off x="5849280" y="1410284"/>
            <a:ext cx="2611152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851256" y="2744753"/>
            <a:ext cx="2609175" cy="319348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</a:t>
            </a:r>
            <a:r>
              <a:rPr lang="da-DK" altLang="da-DK" b="1" dirty="0" smtClean="0">
                <a:latin typeface="Times New Roman" pitchFamily="18" charset="0"/>
              </a:rPr>
              <a:t>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…</a:t>
            </a:r>
            <a:endParaRPr lang="da-DK" altLang="da-DK" b="1" dirty="0">
              <a:latin typeface="Times New Roman" pitchFamily="18" charset="0"/>
            </a:endParaRPr>
          </a:p>
        </p:txBody>
      </p:sp>
      <p:sp>
        <p:nvSpPr>
          <p:cNvPr id="21518" name="Line 17"/>
          <p:cNvSpPr>
            <a:spLocks noChangeShapeType="1"/>
          </p:cNvSpPr>
          <p:nvPr/>
        </p:nvSpPr>
        <p:spPr bwMode="auto">
          <a:xfrm>
            <a:off x="3492327" y="3498392"/>
            <a:ext cx="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1752599" y="267990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555329" y="436261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1763241" y="2672521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2555329" y="4364863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763241" y="2672520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2549862" y="349759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2555776" y="268700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32</a:t>
            </a:fld>
            <a:endParaRPr lang="da-DK" altLang="da-DK" dirty="0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643438" y="1410284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23528" y="5741082"/>
            <a:ext cx="5601322" cy="856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Afstanden fra (0,0)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går </a:t>
            </a:r>
            <a:r>
              <a:rPr lang="da-DK" altLang="da-DK" b="1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ikke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 smtClean="0">
                <a:solidFill>
                  <a:srgbClr val="0000FF"/>
                </a:solidFill>
                <a:ea typeface="ＭＳ Ｐゴシック" pitchFamily="34" charset="-128"/>
              </a:rPr>
              <a:t>(0,1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23" grpId="0" animBg="1"/>
      <p:bldP spid="24" grpId="0" animBg="1"/>
      <p:bldP spid="25" grpId="0" animBg="1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11188" y="1578554"/>
            <a:ext cx="4134172" cy="4171950"/>
            <a:chOff x="611188" y="1415592"/>
            <a:chExt cx="4134172" cy="4171950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6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8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5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ea typeface="ＭＳ Ｐゴシック" pitchFamily="34" charset="-128"/>
              </a:rPr>
              <a:t>Følgen for (</a:t>
            </a:r>
            <a:r>
              <a:rPr lang="da-DK" altLang="da-DK" sz="3200" dirty="0" err="1">
                <a:ea typeface="ＭＳ Ｐゴシック" pitchFamily="34" charset="-128"/>
              </a:rPr>
              <a:t>a,b</a:t>
            </a:r>
            <a:r>
              <a:rPr lang="da-DK" altLang="da-DK" sz="3200" dirty="0">
                <a:ea typeface="ＭＳ Ｐゴシック" pitchFamily="34" charset="-128"/>
              </a:rPr>
              <a:t>) = (</a:t>
            </a:r>
            <a:r>
              <a:rPr lang="da-DK" altLang="da-DK" sz="3200" dirty="0" smtClean="0">
                <a:ea typeface="ＭＳ Ｐゴシック" pitchFamily="34" charset="-128"/>
              </a:rPr>
              <a:t>0, 1.01)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2557" name="Text Box 13"/>
          <p:cNvSpPr txBox="1">
            <a:spLocks noChangeArrowheads="1"/>
          </p:cNvSpPr>
          <p:nvPr/>
        </p:nvSpPr>
        <p:spPr bwMode="auto">
          <a:xfrm>
            <a:off x="5817219" y="1426066"/>
            <a:ext cx="2931245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1.01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796136" y="2650202"/>
            <a:ext cx="2808609" cy="409116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(-1.02,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(0.02, -1.05)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(-1.10, </a:t>
            </a:r>
            <a:r>
              <a:rPr lang="da-DK" altLang="da-DK" b="1" dirty="0" smtClean="0">
                <a:latin typeface="Times New Roman" pitchFamily="18" charset="0"/>
              </a:rPr>
              <a:t>0.97)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(0.28, -1.12)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(-1.18, </a:t>
            </a:r>
            <a:r>
              <a:rPr lang="da-DK" altLang="da-DK" b="1" dirty="0" smtClean="0">
                <a:latin typeface="Times New Roman" pitchFamily="18" charset="0"/>
              </a:rPr>
              <a:t>0.38)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1.26, </a:t>
            </a:r>
            <a:r>
              <a:rPr lang="da-DK" altLang="da-DK" b="1" dirty="0">
                <a:latin typeface="Times New Roman" pitchFamily="18" charset="0"/>
              </a:rPr>
              <a:t>0.12)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1.57, 1.32)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(0.72, 5.14)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...</a:t>
            </a:r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>
            <a:off x="1735138" y="27813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2598738" y="44450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1725613" y="284638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2827338" y="450373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1676400" y="33528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629025" y="35814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902981" y="2492376"/>
            <a:ext cx="144463" cy="144462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209925" y="1068388"/>
            <a:ext cx="144463" cy="342900"/>
            <a:chOff x="3209471" y="1067594"/>
            <a:chExt cx="144463" cy="343922"/>
          </a:xfrm>
        </p:grpSpPr>
        <p:sp>
          <p:nvSpPr>
            <p:cNvPr id="22551" name="Oval 33"/>
            <p:cNvSpPr>
              <a:spLocks noChangeArrowheads="1"/>
            </p:cNvSpPr>
            <p:nvPr/>
          </p:nvSpPr>
          <p:spPr bwMode="auto">
            <a:xfrm>
              <a:off x="3209471" y="1267054"/>
              <a:ext cx="144463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66"/>
              </a:solidFill>
              <a:round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cxnSp>
          <p:nvCxnSpPr>
            <p:cNvPr id="22552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3201194" y="1143000"/>
              <a:ext cx="151606" cy="794"/>
            </a:xfrm>
            <a:prstGeom prst="straightConnector1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2552246" y="2856706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2555329" y="3653631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33</a:t>
            </a:fld>
            <a:endParaRPr lang="da-DK" altLang="da-DK" dirty="0"/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643438" y="1422977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50027" y="5669074"/>
            <a:ext cx="4942053" cy="107229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da-DK" altLang="da-DK" sz="2000" dirty="0">
                <a:ea typeface="ＭＳ Ｐゴシック" pitchFamily="34" charset="-128"/>
              </a:rPr>
              <a:t>Afstanden fra (0,0) går</a:t>
            </a:r>
            <a:r>
              <a:rPr lang="da-DK" altLang="da-DK" sz="2000" kern="0" dirty="0" smtClean="0">
                <a:ea typeface="ＭＳ Ｐゴシック" pitchFamily="34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(0,1.01)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</a:t>
            </a:r>
            <a:r>
              <a:rPr lang="da-DK" alt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ikke </a:t>
            </a:r>
            <a:r>
              <a:rPr lang="da-DK" altLang="da-DK" sz="1800" dirty="0" err="1" smtClean="0">
                <a:ea typeface="ＭＳ Ｐゴシック" pitchFamily="34" charset="-128"/>
              </a:rPr>
              <a:t>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Beregning af Mandelbrotmængden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44" y="4296019"/>
            <a:ext cx="2274012" cy="2517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34</a:t>
            </a:fld>
            <a:endParaRPr lang="da-DK" altLang="da-DK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Man </a:t>
            </a:r>
            <a:r>
              <a:rPr 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kan vise, at hvis talfølgen en gang kommer uden for cirklen (med radius 2) vil afstanden til (0,0) gå mod 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uendelig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Når det sker, kan vi stoppe </a:t>
            </a:r>
            <a:r>
              <a:rPr lang="da-DK" sz="1800" dirty="0"/>
              <a:t>beregningen </a:t>
            </a:r>
            <a:r>
              <a:rPr lang="da-DK" sz="1800" dirty="0" smtClean="0"/>
              <a:t>og </a:t>
            </a:r>
            <a:r>
              <a:rPr lang="da-DK" sz="1800" dirty="0"/>
              <a:t>konkludere, at punktet ikke tilhører </a:t>
            </a:r>
            <a:r>
              <a:rPr lang="da-DK" sz="1800" dirty="0" smtClean="0"/>
              <a:t>Mandelbrotmængden</a:t>
            </a:r>
            <a:endParaRPr lang="da-DK" sz="1800" dirty="0"/>
          </a:p>
          <a:p>
            <a:pPr marL="342900" lvl="1" indent="-342900" eaLnBrk="1" hangingPunct="1">
              <a:spcBef>
                <a:spcPts val="1800"/>
              </a:spcBef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 at lave en præcis beregning af Mandelbort mængden skal vi beregne </a:t>
            </a:r>
            <a:r>
              <a:rPr 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uendelige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talfølger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Det kan man ikke gøre i endelig tid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Derfor </a:t>
            </a:r>
            <a:r>
              <a:rPr lang="da-DK" sz="1800" dirty="0"/>
              <a:t>vælger vi et forudbestemt, maksimalt antal iterationer </a:t>
            </a:r>
            <a:r>
              <a:rPr lang="da-DK" sz="1800" b="1" dirty="0">
                <a:solidFill>
                  <a:srgbClr val="008000"/>
                </a:solidFill>
              </a:rPr>
              <a:t>max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Hvis talfølgen </a:t>
            </a:r>
            <a:r>
              <a:rPr lang="da-DK" sz="1800" b="1" dirty="0" smtClean="0">
                <a:solidFill>
                  <a:srgbClr val="008000"/>
                </a:solidFill>
              </a:rPr>
              <a:t>ikke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 for cirklen indenfor </a:t>
            </a:r>
            <a:r>
              <a:rPr lang="da-DK" sz="1800" b="1" dirty="0" smtClean="0">
                <a:solidFill>
                  <a:srgbClr val="008000"/>
                </a:solidFill>
              </a:rPr>
              <a:t>max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iterationer, antager vi, at den </a:t>
            </a:r>
            <a:r>
              <a:rPr lang="da-DK" sz="1800" b="1" dirty="0" smtClean="0">
                <a:solidFill>
                  <a:srgbClr val="008000"/>
                </a:solidFill>
              </a:rPr>
              <a:t>aldrig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udenfor, og at (</a:t>
            </a:r>
            <a:r>
              <a:rPr lang="da-DK" sz="1800" dirty="0" err="1" smtClean="0"/>
              <a:t>a,b</a:t>
            </a:r>
            <a:r>
              <a:rPr lang="da-DK" sz="1800" dirty="0" smtClean="0"/>
              <a:t>) dermed</a:t>
            </a:r>
            <a:br>
              <a:rPr lang="da-DK" sz="1800" dirty="0" smtClean="0"/>
            </a:br>
            <a:r>
              <a:rPr lang="da-DK" sz="1800" dirty="0" smtClean="0"/>
              <a:t>tilhører mandelbrotmængden</a:t>
            </a:r>
          </a:p>
          <a:p>
            <a:pPr lvl="1" eaLnBrk="1" hangingPunct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Jo større vi sætter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da-DK" altLang="da-DK" sz="1800" kern="0" dirty="0" smtClean="0">
                <a:ea typeface="ＭＳ Ｐゴシック" pitchFamily="34" charset="-128"/>
              </a:rPr>
              <a:t>, jo mere præcist beregnes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Mandelbrotmængden (og jo mere tid skal der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bruges på beregningen)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9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Sort/hvid</a:t>
            </a:r>
            <a:r>
              <a:rPr lang="da-DK" altLang="da-DK" sz="3200" dirty="0" smtClean="0">
                <a:ea typeface="ＭＳ Ｐゴシック" pitchFamily="34" charset="-128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algoritme (pseudokode)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39" y="1284552"/>
            <a:ext cx="6416697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endParaRPr lang="da-DK" altLang="da-DK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31648" y="2308541"/>
            <a:ext cx="5178226" cy="12287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35</a:t>
            </a:fld>
            <a:endParaRPr lang="da-DK" altLang="da-DK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02469" y="3696734"/>
            <a:ext cx="5841830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443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4464788" y="2492896"/>
            <a:ext cx="4283676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Mandelbrotmængdens egenskaber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1262" y="1109072"/>
            <a:ext cx="6267001" cy="32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Mandelbrotmængden har en "flosset" kant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ikke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  <a:endParaRPr lang="da-DK" altLang="da-DK" dirty="0"/>
          </a:p>
          <a:p>
            <a:pPr marL="342900" lvl="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Langs kanten </a:t>
            </a:r>
            <a:r>
              <a:rPr lang="da-DK" altLang="da-DK" b="1" kern="0" dirty="0">
                <a:latin typeface="+mn-lt"/>
                <a:cs typeface="ＭＳ Ｐゴシック" pitchFamily="-106" charset="-128"/>
              </a:rPr>
              <a:t>sker de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r noget uhyre interessant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der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på samme tid er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guddommeligt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smukt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djævelsk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svært at 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fatte</a:t>
            </a:r>
          </a:p>
          <a:p>
            <a:pPr marL="34290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>
                <a:latin typeface="+mn-lt"/>
                <a:cs typeface="ＭＳ Ｐゴシック" pitchFamily="-106" charset="-128"/>
              </a:rPr>
              <a:t>Det vil vi om et 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øjeblik</a:t>
            </a:r>
            <a:br>
              <a:rPr lang="da-DK" altLang="da-DK" b="1" kern="0" dirty="0" smtClean="0">
                <a:latin typeface="+mn-lt"/>
                <a:cs typeface="ＭＳ Ｐゴシック" pitchFamily="-106" charset="-128"/>
              </a:rPr>
            </a:b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studere nærmere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36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Algoritme med farver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40" y="1276532"/>
            <a:ext cx="6768752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0;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22633" y="2307657"/>
            <a:ext cx="5219326" cy="125369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961571" y="4822094"/>
            <a:ext cx="1587352" cy="371513"/>
          </a:xfrm>
          <a:prstGeom prst="rect">
            <a:avLst/>
          </a:prstGeom>
          <a:solidFill>
            <a:srgbClr val="FFFFCC"/>
          </a:solidFill>
          <a:ln w="19050">
            <a:noFill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(n);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eft Arrow 4"/>
          <p:cNvSpPr>
            <a:spLocks noChangeArrowheads="1"/>
          </p:cNvSpPr>
          <p:nvPr/>
        </p:nvSpPr>
        <p:spPr bwMode="auto">
          <a:xfrm rot="5400000">
            <a:off x="4010614" y="5337578"/>
            <a:ext cx="741771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37</a:t>
            </a:fld>
            <a:endParaRPr lang="da-DK" altLang="da-DK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11760" y="5949280"/>
            <a:ext cx="4608512" cy="7360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For punkter </a:t>
            </a:r>
            <a:r>
              <a:rPr lang="da-DK" sz="1400" b="1" dirty="0" smtClean="0">
                <a:solidFill>
                  <a:srgbClr val="008000"/>
                </a:solidFill>
                <a:latin typeface="+mn-lt"/>
                <a:ea typeface="ＭＳ Ｐゴシック" charset="0"/>
              </a:rPr>
              <a:t>udenfor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Mandelbrotmængden bestemmes farven af antallet skridt inden vi kommer uden for cirklen (via en ikke-triviel funktion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color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)</a:t>
            </a:r>
            <a:endParaRPr lang="da-DK" sz="1400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03412" y="3681636"/>
            <a:ext cx="6208947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38687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205163" y="2205038"/>
            <a:ext cx="1582737" cy="11509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38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Mandel_zoom_01_head_and_shou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6011863" y="4221163"/>
            <a:ext cx="1081087" cy="7921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39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Klasser og metoder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8503" y="1864649"/>
            <a:ext cx="3134191" cy="1015663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Cinema booking system</a:t>
            </a:r>
          </a:p>
          <a:p>
            <a:pPr>
              <a:defRPr/>
            </a:pP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(phone 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numbers)</a:t>
            </a:r>
            <a:endParaRPr lang="en-US" sz="2000" b="0" dirty="0">
              <a:solidFill>
                <a:srgbClr val="008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1266" y="3021340"/>
            <a:ext cx="1494320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Theater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has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78503" y="3873242"/>
            <a:ext cx="4253537" cy="1323439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Customer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reserves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given (row number, seat number)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requests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723672" y="3598601"/>
            <a:ext cx="169469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Row number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23672" y="3021340"/>
            <a:ext cx="1707519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Seat number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8503" y="5385410"/>
            <a:ext cx="2997937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Show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scheduled (in theater)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737550" y="1864649"/>
            <a:ext cx="939532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Movie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34528" y="2436664"/>
            <a:ext cx="734496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Date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749890" y="2436664"/>
            <a:ext cx="77790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Time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05358" y="4221088"/>
            <a:ext cx="1981633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>
                <a:latin typeface="+mn-lt"/>
                <a:ea typeface="ＭＳ Ｐゴシック" charset="0"/>
                <a:cs typeface="ＭＳ Ｐゴシック" charset="0"/>
              </a:rPr>
              <a:t>Phone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number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1266" y="1196752"/>
            <a:ext cx="2671594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Klasser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2060"/>
                </a:solidFill>
                <a:ea typeface="ＭＳ Ｐゴシック" pitchFamily="34" charset="-128"/>
              </a:rPr>
              <a:t>og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  <a:endParaRPr lang="da-DK" altLang="da-DK" sz="1600" kern="0" dirty="0" smtClean="0">
              <a:solidFill>
                <a:srgbClr val="008000"/>
              </a:solidFill>
              <a:ea typeface="ＭＳ Ｐゴシック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694835" y="1196752"/>
            <a:ext cx="1774189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kern="0" dirty="0" smtClean="0">
                <a:solidFill>
                  <a:schemeClr val="tx1"/>
                </a:solidFill>
                <a:ea typeface="ＭＳ Ｐゴシック" pitchFamily="34" charset="-128"/>
              </a:rPr>
              <a:t>Simple typer</a:t>
            </a:r>
            <a:endParaRPr lang="da-DK" altLang="da-DK" sz="1600" kern="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261147" y="5340793"/>
            <a:ext cx="4882853" cy="139027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Teknikken er forbavsende effektiv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Hjælper os til at komme i </a:t>
            </a:r>
            <a:r>
              <a:rPr lang="da-DK" altLang="da-DK" sz="1800" kern="0" dirty="0">
                <a:ea typeface="ＭＳ Ｐゴシック" pitchFamily="34" charset="-128"/>
              </a:rPr>
              <a:t>gang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kan så lave justeringer </a:t>
            </a:r>
            <a:r>
              <a:rPr lang="da-DK" altLang="da-DK" sz="1800" kern="0" dirty="0">
                <a:ea typeface="ＭＳ Ｐゴシック" pitchFamily="34" charset="-128"/>
              </a:rPr>
              <a:t>og tilpasninger undervejs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9470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Mandel_zoom_02_seehorse_val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6156325" y="4005263"/>
            <a:ext cx="2303463" cy="18716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40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Mandel_zoom_03_seeho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563938" y="115888"/>
            <a:ext cx="1368425" cy="100965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Mandel_zoom_04_seehorse_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6533" name="Rectangle 5"/>
          <p:cNvSpPr>
            <a:spLocks noChangeArrowheads="1"/>
          </p:cNvSpPr>
          <p:nvPr/>
        </p:nvSpPr>
        <p:spPr bwMode="auto">
          <a:xfrm>
            <a:off x="2771775" y="404813"/>
            <a:ext cx="2952750" cy="22320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42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andel_zoom_05_tail_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9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468313" y="6400800"/>
            <a:ext cx="2579687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da-DK" altLang="da-DK" sz="800" dirty="0" smtClean="0">
              <a:solidFill>
                <a:srgbClr val="000066"/>
              </a:solidFill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auto">
          <a:xfrm>
            <a:off x="3924300" y="3573463"/>
            <a:ext cx="1511300" cy="107950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43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andel_zoom_06_double_h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71" name="Rectangle 3"/>
          <p:cNvSpPr>
            <a:spLocks noChangeArrowheads="1"/>
          </p:cNvSpPr>
          <p:nvPr/>
        </p:nvSpPr>
        <p:spPr bwMode="auto">
          <a:xfrm>
            <a:off x="3829050" y="3100388"/>
            <a:ext cx="1150938" cy="86518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44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andel_zoom_07_satell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627313" y="3213100"/>
            <a:ext cx="1800225" cy="13684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45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andel_zoom_08_satellite_anten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46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84168" y="2780928"/>
            <a:ext cx="792088" cy="5040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kern="0" dirty="0" smtClean="0">
                <a:ea typeface="ＭＳ Ｐゴシック" pitchFamily="34" charset="-128"/>
              </a:rPr>
              <a:t>Slut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683568" y="1211357"/>
            <a:ext cx="4558664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393" y="245792"/>
            <a:ext cx="8207375" cy="682625"/>
          </a:xfrm>
        </p:spPr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Til sidst vil vi undersøge "halsen"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7467" y="6403755"/>
            <a:ext cx="611560" cy="457200"/>
          </a:xfrm>
        </p:spPr>
        <p:txBody>
          <a:bodyPr/>
          <a:lstStyle/>
          <a:p>
            <a:fld id="{09A55395-2BED-4A30-9795-02A173C60FCF}" type="slidenum">
              <a:rPr lang="da-DK" altLang="da-DK" smtClean="0"/>
              <a:pPr/>
              <a:t>47</a:t>
            </a:fld>
            <a:endParaRPr lang="da-DK" altLang="da-DK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728106" y="1501099"/>
            <a:ext cx="2733675" cy="2152650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pitchFamily="-106" charset="0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796438" y="1863355"/>
            <a:ext cx="11398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600" dirty="0"/>
              <a:t>0.1</a:t>
            </a:r>
          </a:p>
          <a:p>
            <a:pPr eaLnBrk="1" hangingPunct="1"/>
            <a:r>
              <a:rPr lang="da-DK" altLang="da-DK" sz="1600" dirty="0"/>
              <a:t>0.01</a:t>
            </a:r>
          </a:p>
          <a:p>
            <a:pPr eaLnBrk="1" hangingPunct="1"/>
            <a:r>
              <a:rPr lang="da-DK" altLang="da-DK" sz="1600" dirty="0"/>
              <a:t>0.001</a:t>
            </a:r>
          </a:p>
          <a:p>
            <a:pPr eaLnBrk="1" hangingPunct="1"/>
            <a:r>
              <a:rPr lang="da-DK" altLang="da-DK" sz="1600" dirty="0"/>
              <a:t>0.0001</a:t>
            </a:r>
          </a:p>
          <a:p>
            <a:pPr eaLnBrk="1" hangingPunct="1"/>
            <a:r>
              <a:rPr lang="da-DK" altLang="da-DK" sz="1600" dirty="0"/>
              <a:t>0.00001</a:t>
            </a:r>
          </a:p>
          <a:p>
            <a:pPr eaLnBrk="1" hangingPunct="1"/>
            <a:r>
              <a:rPr lang="da-DK" altLang="da-DK" sz="1600" dirty="0"/>
              <a:t>0.000001</a:t>
            </a:r>
          </a:p>
          <a:p>
            <a:pPr eaLnBrk="1" hangingPunct="1"/>
            <a:r>
              <a:rPr lang="da-DK" altLang="da-DK" sz="1600" dirty="0"/>
              <a:t>0.0000001</a:t>
            </a: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305287" y="1854320"/>
            <a:ext cx="10826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da-DK" altLang="da-DK" sz="1600" dirty="0" smtClean="0"/>
              <a:t>33</a:t>
            </a:r>
            <a:endParaRPr lang="da-DK" altLang="da-DK" sz="1600" dirty="0"/>
          </a:p>
          <a:p>
            <a:pPr algn="r" eaLnBrk="1" hangingPunct="1"/>
            <a:r>
              <a:rPr lang="da-DK" altLang="da-DK" sz="1600" dirty="0"/>
              <a:t>315</a:t>
            </a:r>
          </a:p>
          <a:p>
            <a:pPr algn="r" eaLnBrk="1" hangingPunct="1"/>
            <a:r>
              <a:rPr lang="da-DK" altLang="da-DK" sz="1600" dirty="0"/>
              <a:t>3143</a:t>
            </a:r>
          </a:p>
          <a:p>
            <a:pPr algn="r" eaLnBrk="1" hangingPunct="1"/>
            <a:r>
              <a:rPr lang="da-DK" altLang="da-DK" sz="1600" dirty="0"/>
              <a:t>31417</a:t>
            </a:r>
          </a:p>
          <a:p>
            <a:pPr algn="r" eaLnBrk="1" hangingPunct="1"/>
            <a:r>
              <a:rPr lang="da-DK" altLang="da-DK" sz="1600" dirty="0"/>
              <a:t>314160</a:t>
            </a:r>
          </a:p>
          <a:p>
            <a:pPr algn="r" eaLnBrk="1" hangingPunct="1"/>
            <a:r>
              <a:rPr lang="da-DK" altLang="da-DK" sz="1600" dirty="0"/>
              <a:t>3141593</a:t>
            </a:r>
          </a:p>
          <a:p>
            <a:pPr algn="r" eaLnBrk="1" hangingPunct="1"/>
            <a:r>
              <a:rPr lang="da-DK" altLang="da-DK" sz="1600" dirty="0"/>
              <a:t>31415927</a:t>
            </a:r>
          </a:p>
        </p:txBody>
      </p:sp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5724137" y="1457444"/>
            <a:ext cx="2735263" cy="2197101"/>
            <a:chOff x="386" y="2614"/>
            <a:chExt cx="1723" cy="1384"/>
          </a:xfrm>
        </p:grpSpPr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386" y="2864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1202" y="2638"/>
              <a:ext cx="0" cy="13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431" y="2614"/>
              <a:ext cx="1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b="1" i="1">
                  <a:sym typeface="Symbol" pitchFamily="18" charset="2"/>
                </a:rPr>
                <a:t>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246" y="2633"/>
              <a:ext cx="8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da-DK" altLang="da-DK" sz="1800" b="1" dirty="0"/>
                <a:t>Iterationer</a:t>
              </a:r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386" y="2638"/>
              <a:ext cx="1723" cy="1360"/>
            </a:xfrm>
            <a:prstGeom prst="rect">
              <a:avLst/>
            </a:prstGeom>
            <a:noFill/>
            <a:ln w="12700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49" y="3797539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9552" y="5243514"/>
            <a:ext cx="8303695" cy="103058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da-DK" sz="2000" kern="0" dirty="0" smtClean="0"/>
              <a:t>Vi vil vise, at </a:t>
            </a:r>
            <a:r>
              <a:rPr lang="da-DK" altLang="ja-JP" sz="2000" kern="0" dirty="0" smtClean="0"/>
              <a:t>der ikke er nogen hals mellem hovedet og kroppen</a:t>
            </a:r>
            <a:endParaRPr lang="da-DK" altLang="da-DK" sz="2000" kern="0" dirty="0" smtClean="0"/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/>
              <a:t>Der </a:t>
            </a:r>
            <a:r>
              <a:rPr lang="da-DK" altLang="da-DK" sz="1800" kern="0" dirty="0"/>
              <a:t>er hvidt helt ind til </a:t>
            </a:r>
            <a:r>
              <a:rPr lang="da-DK" altLang="da-DK" sz="1800" kern="0" dirty="0" smtClean="0"/>
              <a:t>x-aksen</a:t>
            </a:r>
            <a:endParaRPr lang="da-DK" altLang="da-DK" sz="1800" kern="0" dirty="0"/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Lad os betragte  (x, y) = (</a:t>
            </a:r>
            <a:r>
              <a:rPr lang="da-DK" altLang="da-DK" sz="1800" kern="0" dirty="0" smtClean="0">
                <a:sym typeface="Symbol" pitchFamily="18" charset="2"/>
              </a:rPr>
              <a:t></a:t>
            </a:r>
            <a:r>
              <a:rPr lang="da-DK" altLang="da-DK" sz="1800" kern="0" dirty="0" smtClean="0"/>
              <a:t>0.75, </a:t>
            </a:r>
            <a:r>
              <a:rPr lang="da-DK" altLang="da-DK" sz="1800" kern="0" dirty="0" smtClean="0">
                <a:sym typeface="Symbol" pitchFamily="18" charset="2"/>
              </a:rPr>
              <a:t> </a:t>
            </a:r>
            <a:r>
              <a:rPr lang="da-DK" altLang="da-DK" sz="1800" kern="0" dirty="0" smtClean="0"/>
              <a:t>) for </a:t>
            </a:r>
            <a:r>
              <a:rPr lang="da-DK" altLang="da-DK" sz="1800" kern="0" dirty="0" smtClean="0">
                <a:sym typeface="Symbol" pitchFamily="18" charset="2"/>
              </a:rPr>
              <a:t></a:t>
            </a:r>
            <a:r>
              <a:rPr lang="da-DK" altLang="da-DK" sz="1800" kern="0" dirty="0" smtClean="0"/>
              <a:t>  gående mod 0</a:t>
            </a:r>
            <a:endParaRPr lang="da-DK" altLang="da-DK" sz="1800" kern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79712" y="1844824"/>
            <a:ext cx="576064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Hals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975832" y="2583135"/>
            <a:ext cx="283799" cy="23634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31560" y="2313672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Hoved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4505081" y="1605359"/>
            <a:ext cx="221313" cy="32393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687210" y="1418935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Krop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1159340" y="2615644"/>
            <a:ext cx="1141994" cy="112792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305594" y="1756954"/>
            <a:ext cx="2842470" cy="2846308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2234640" y="29838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2234640" y="301563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2234640" y="30473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2234640" y="308231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2234640" y="311406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2291577" y="2095289"/>
            <a:ext cx="9004" cy="73465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804248" y="4676338"/>
            <a:ext cx="2178436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1" hangingPunct="1">
              <a:spcBef>
                <a:spcPts val="2400"/>
              </a:spcBef>
              <a:buNone/>
              <a:defRPr sz="1400" b="1" kern="0">
                <a:solidFill>
                  <a:srgbClr val="0000FF"/>
                </a:solidFill>
                <a:latin typeface="+mn-lt"/>
                <a:cs typeface="ＭＳ Ｐゴシック" pitchFamily="-106" charset="-128"/>
              </a:defRPr>
            </a:lvl1pPr>
            <a:lvl2pPr indent="0" algn="ctr" eaLnBrk="0" hangingPunct="0">
              <a:spcBef>
                <a:spcPct val="20000"/>
              </a:spcBef>
              <a:buNone/>
              <a:defRPr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indent="0" algn="ctr" eaLnBrk="0" hangingPunct="0">
              <a:spcBef>
                <a:spcPct val="20000"/>
              </a:spcBef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r>
              <a:rPr lang="da-DK" sz="1600" b="0" dirty="0"/>
              <a:t>3.14159265358979…</a:t>
            </a:r>
            <a:endParaRPr lang="da-DK" altLang="da-DK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uiExpand="1" build="p"/>
      <p:bldP spid="28" grpId="0" animBg="1"/>
      <p:bldP spid="29" grpId="0" animBg="1"/>
      <p:bldP spid="30" grpId="0" animBg="1"/>
      <p:bldP spid="31" grpId="0" animBg="1"/>
      <p:bldP spid="32" grpId="0" animBg="1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4400" y="2362200"/>
            <a:ext cx="2743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Tak for nu!</a:t>
            </a:r>
          </a:p>
          <a:p>
            <a:pPr algn="ctr" eaLnBrk="1" hangingPunct="1"/>
            <a:endParaRPr lang="da-DK" altLang="da-DK" sz="3200">
              <a:solidFill>
                <a:schemeClr val="bg1"/>
              </a:solidFill>
            </a:endParaRPr>
          </a:p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Held og lykke til eksamen!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Ansvarsområder og samarbejdspartnere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5</a:t>
            </a:fld>
            <a:endParaRPr lang="da-DK" altLang="da-DK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31233" cy="125280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Næste skridt er at identificere de enkelte klassers ansvarsområder og samarbejdspartnere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 dette formål bruges såkaldte CRC-kort, hvor vi har et kort for hver klasse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spc="-60" dirty="0" smtClean="0">
                <a:ea typeface="ＭＳ Ｐゴシック" pitchFamily="34" charset="-128"/>
              </a:rPr>
              <a:t>(</a:t>
            </a:r>
            <a:r>
              <a:rPr lang="da-DK" altLang="da-DK" sz="1800" b="1" kern="0" spc="-60" dirty="0">
                <a:solidFill>
                  <a:srgbClr val="008000"/>
                </a:solidFill>
                <a:ea typeface="ＭＳ Ｐゴシック" pitchFamily="34" charset="-128"/>
              </a:rPr>
              <a:t>CRC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kern="0" spc="-60" dirty="0" smtClean="0">
                <a:latin typeface="Arial"/>
                <a:ea typeface="ＭＳ Ｐゴシック" pitchFamily="34" charset="-128"/>
                <a:cs typeface="Arial"/>
              </a:rPr>
              <a:t>≈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b="1" kern="0" spc="-60" dirty="0" smtClean="0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lass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R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esponsibilities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ollaborators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7825" y="2640336"/>
            <a:ext cx="5538337" cy="1652760"/>
            <a:chOff x="2242108" y="3777585"/>
            <a:chExt cx="5584645" cy="1707679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42108" y="3777585"/>
              <a:ext cx="5584645" cy="1707679"/>
            </a:xfrm>
            <a:prstGeom prst="rect">
              <a:avLst/>
            </a:prstGeom>
            <a:solidFill>
              <a:srgbClr val="F9D29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8000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lnSpc>
                  <a:spcPct val="140000"/>
                </a:lnSpc>
                <a:tabLst>
                  <a:tab pos="3589338" algn="l"/>
                </a:tabLst>
                <a:defRPr/>
              </a:pPr>
              <a:r>
                <a:rPr lang="en-US" sz="1800" dirty="0" err="1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CinemaBookingSystem</a:t>
              </a:r>
              <a:r>
                <a:rPr lang="en-US" sz="1800" dirty="0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Collaborators   </a:t>
              </a:r>
              <a: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endParaRPr lang="en-US" sz="500" dirty="0" smtClean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Can 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find shows by title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and day	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Stores collection of</a:t>
              </a:r>
              <a:r>
                <a:rPr lang="en-US" sz="160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shows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Collection</a:t>
              </a:r>
            </a:p>
            <a:p>
              <a:pPr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Retrieves/displays show details</a:t>
              </a:r>
              <a: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8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...</a:t>
              </a:r>
              <a:endParaRPr lang="en-US" sz="1800" b="0" dirty="0">
                <a:solidFill>
                  <a:srgbClr val="00206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2242108" y="4221621"/>
              <a:ext cx="5543112" cy="20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H="1">
              <a:off x="5858062" y="3777586"/>
              <a:ext cx="10082" cy="170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1069245" y="2755655"/>
            <a:ext cx="1578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navn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659610" y="289028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746723" y="3504432"/>
            <a:ext cx="1869134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ansvarsområder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(bliver til metoder)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647903" y="367094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7748167" y="2527583"/>
            <a:ext cx="0" cy="3074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084168" y="2060848"/>
            <a:ext cx="295232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samarbejdspartnere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 klasser den interagerer med)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5536" y="4437112"/>
            <a:ext cx="8496944" cy="22322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CRC-kortene laves ved at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gennemspille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en række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scenarier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– dvs.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handlingssekvenser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der kan forekomme i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systemet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Reservation af plads til "</a:t>
            </a:r>
            <a:r>
              <a:rPr lang="da-DK" altLang="da-DK" sz="1800" kern="0" dirty="0" err="1" smtClean="0">
                <a:ea typeface="ＭＳ Ｐゴシック" pitchFamily="34" charset="-128"/>
              </a:rPr>
              <a:t>Godfarther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i </a:t>
            </a:r>
            <a:r>
              <a:rPr lang="da-DK" altLang="da-DK" sz="1800" kern="0" dirty="0" smtClean="0">
                <a:ea typeface="ＭＳ Ｐゴシック" pitchFamily="34" charset="-128"/>
              </a:rPr>
              <a:t>aften"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5 pladser ved siden af hinanden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Oplysning </a:t>
            </a:r>
            <a:r>
              <a:rPr lang="da-DK" altLang="da-DK" sz="1800" kern="0" dirty="0" smtClean="0">
                <a:ea typeface="ＭＳ Ｐゴシック" pitchFamily="34" charset="-128"/>
              </a:rPr>
              <a:t>om,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pladser </a:t>
            </a:r>
            <a:r>
              <a:rPr lang="da-DK" altLang="da-DK" sz="1800" kern="0" dirty="0">
                <a:ea typeface="ＭＳ Ｐゴシック" pitchFamily="34" charset="-128"/>
              </a:rPr>
              <a:t>en kunde har reserveret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Tilføjelse af 2 ekstra </a:t>
            </a:r>
            <a:r>
              <a:rPr lang="da-DK" altLang="da-DK" sz="1800" kern="0" dirty="0" smtClean="0">
                <a:ea typeface="ＭＳ Ｐゴシック" pitchFamily="34" charset="-128"/>
              </a:rPr>
              <a:t>pladser til eksisterende reservation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Afbestilling, osv.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7060954" y="5444283"/>
            <a:ext cx="183152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Se Taxi Company </a:t>
            </a:r>
            <a:r>
              <a:rPr lang="da-DK" altLang="da-DK" sz="1400" b="1" spc="-70" dirty="0" smtClean="0">
                <a:solidFill>
                  <a:srgbClr val="0000FF"/>
                </a:solidFill>
              </a:rPr>
              <a:t>eksemplet i kapitel 16</a:t>
            </a:r>
            <a:endParaRPr lang="da-DK" altLang="da-DK" sz="1400" b="1" spc="-7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6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Tidligere i kurset er vi stødt på </a:t>
            </a:r>
            <a:r>
              <a:rPr lang="da-DK" altLang="da-DK" sz="2000" kern="0" dirty="0" err="1" smtClean="0">
                <a:ea typeface="ＭＳ Ｐゴシック" pitchFamily="34" charset="-128"/>
              </a:rPr>
              <a:t>algoritmeskabeloner</a:t>
            </a:r>
            <a:endParaRPr lang="da-DK" altLang="da-DK" sz="2000" kern="0" dirty="0" smtClean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hjalp os til hurtigt at kunne programmere metoder for diverse søgninger, ved at genbruge eksisterende mønstre fastlagt i skabelonerne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Ideen i designmønstre (design patterns) er den samme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Men nu arbejder vi ikke på enkelte metoder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Et designmønster beskriver, hvordan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antal klasser</a:t>
            </a:r>
            <a:r>
              <a:rPr lang="da-DK" altLang="da-DK" sz="1800" kern="0" dirty="0" smtClean="0">
                <a:ea typeface="ＭＳ Ｐゴシック" pitchFamily="34" charset="-128"/>
              </a:rPr>
              <a:t> arbejder sammen om at løse et komplekst problem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Beskrivelsen af et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består af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Mønsterets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navn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løsning</a:t>
            </a:r>
            <a:r>
              <a:rPr lang="da-DK" altLang="da-DK" sz="1800" kern="0" dirty="0" smtClean="0">
                <a:ea typeface="ＭＳ Ｐゴシック" pitchFamily="34" charset="-128"/>
              </a:rPr>
              <a:t> – ofte i form af et UML klassediagram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Konsekvenser</a:t>
            </a:r>
            <a:r>
              <a:rPr lang="da-DK" altLang="da-DK" sz="1800" kern="0" dirty="0" smtClean="0">
                <a:ea typeface="ＭＳ Ｐゴシック" pitchFamily="34" charset="-128"/>
              </a:rPr>
              <a:t> – dvs. fordele og ulemper ved at anvende mønsteret</a:t>
            </a:r>
          </a:p>
          <a:p>
            <a:pPr marL="665163" lvl="1" indent="-265113">
              <a:spcBef>
                <a:spcPts val="400"/>
              </a:spcBef>
            </a:pP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6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288138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Anvendelse af 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Designmønstre anviser gode </a:t>
            </a:r>
            <a:r>
              <a:rPr lang="da-DK" altLang="da-DK" sz="2000" kern="0" dirty="0">
                <a:ea typeface="ＭＳ Ｐゴシック" pitchFamily="34" charset="-128"/>
              </a:rPr>
              <a:t>løsninger på problemer, der er så </a:t>
            </a:r>
            <a:r>
              <a:rPr lang="da-DK" altLang="da-DK" sz="2000" kern="0" dirty="0" smtClean="0">
                <a:ea typeface="ＭＳ Ｐゴシック" pitchFamily="34" charset="-128"/>
              </a:rPr>
              <a:t>generelle, </a:t>
            </a:r>
            <a:r>
              <a:rPr lang="da-DK" altLang="da-DK" sz="2000" kern="0" dirty="0">
                <a:ea typeface="ＭＳ Ｐゴシック" pitchFamily="34" charset="-128"/>
              </a:rPr>
              <a:t>at vi støder på dem igen og igen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genbruger ikke </a:t>
            </a:r>
            <a:r>
              <a:rPr lang="da-DK" altLang="da-DK" sz="1800" kern="0" dirty="0" smtClean="0">
                <a:ea typeface="ＭＳ Ｐゴシック" pitchFamily="34" charset="-128"/>
              </a:rPr>
              <a:t>specifik Java kode</a:t>
            </a:r>
            <a:r>
              <a:rPr lang="da-DK" altLang="da-DK" sz="1800" kern="0" dirty="0">
                <a:ea typeface="ＭＳ Ｐゴシック" pitchFamily="34" charset="-128"/>
              </a:rPr>
              <a:t>, men </a:t>
            </a:r>
            <a:r>
              <a:rPr lang="da-DK" altLang="da-DK" sz="1800" kern="0" dirty="0" smtClean="0">
                <a:ea typeface="ＭＳ Ｐゴシック" pitchFamily="34" charset="-128"/>
              </a:rPr>
              <a:t>mønsteret, dvs. idéen om, hvordan </a:t>
            </a:r>
            <a:r>
              <a:rPr lang="da-DK" altLang="da-DK" sz="1800" kern="0" dirty="0">
                <a:ea typeface="ＭＳ Ｐゴシック" pitchFamily="34" charset="-128"/>
              </a:rPr>
              <a:t>klasserne arbejder sammen </a:t>
            </a:r>
            <a:r>
              <a:rPr lang="da-DK" altLang="da-DK" sz="1800" kern="0" dirty="0" smtClean="0">
                <a:ea typeface="ＭＳ Ｐゴシック" pitchFamily="34" charset="-128"/>
              </a:rPr>
              <a:t>om at </a:t>
            </a:r>
            <a:r>
              <a:rPr lang="da-DK" altLang="da-DK" sz="1800" kern="0" dirty="0">
                <a:ea typeface="ＭＳ Ｐゴシック" pitchFamily="34" charset="-128"/>
              </a:rPr>
              <a:t>løse </a:t>
            </a:r>
            <a:r>
              <a:rPr lang="da-DK" altLang="da-DK" sz="1800" kern="0" dirty="0" smtClean="0">
                <a:ea typeface="ＭＳ Ｐゴシック" pitchFamily="34" charset="-128"/>
              </a:rPr>
              <a:t>det givne problem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giver os desuden et fagsprog, hvormed vi kan beskrive vores design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en udvikler, f.eks. siger: "Her bør vi bruge en Singleton" – vil de andre systemudviklere straks vide, hvad hun mener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Singleton er nemlig navnet på et meget kendt og udbredt designmønster (som vi skal stifte nærmere bekendtskab med om et øjeblik)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blev for alvor kendt via bogen </a:t>
            </a:r>
            <a:r>
              <a:rPr lang="en-US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"Design Patterns: Elements of Reusable Object-Oriented Software"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fra 1995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Den </a:t>
            </a:r>
            <a:r>
              <a:rPr lang="da-DK" altLang="da-DK" sz="1800" kern="0" dirty="0" smtClean="0">
                <a:ea typeface="ＭＳ Ｐゴシック" pitchFamily="34" charset="-128"/>
              </a:rPr>
              <a:t>beskriver </a:t>
            </a:r>
            <a:r>
              <a:rPr lang="da-DK" altLang="da-DK" sz="1800" kern="0" dirty="0">
                <a:ea typeface="ＭＳ Ｐゴシック" pitchFamily="34" charset="-128"/>
              </a:rPr>
              <a:t>ca. 50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designmønstre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En god software designer vil kende (og bruge) mange af disse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Prøv at Google "design pattern"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7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099407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30243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har en klasse, hvor vi </a:t>
            </a:r>
            <a:r>
              <a:rPr lang="da-DK" altLang="da-DK" sz="1800" kern="0" dirty="0" smtClean="0">
                <a:ea typeface="ＭＳ Ｐゴシック" pitchFamily="34" charset="-128"/>
              </a:rPr>
              <a:t>ønsker, </a:t>
            </a:r>
            <a:r>
              <a:rPr lang="da-DK" altLang="da-DK" sz="1800" kern="0" dirty="0">
                <a:ea typeface="ＭＳ Ｐゴシック" pitchFamily="34" charset="-128"/>
              </a:rPr>
              <a:t>at der k</a:t>
            </a:r>
            <a:r>
              <a:rPr lang="da-DK" altLang="da-DK" sz="1800" kern="0" dirty="0" smtClean="0">
                <a:ea typeface="ＭＳ Ｐゴシック" pitchFamily="34" charset="-128"/>
              </a:rPr>
              <a:t>un skal kunne instansieres </a:t>
            </a:r>
            <a:r>
              <a:rPr lang="da-DK" altLang="da-DK" sz="1800" kern="0" dirty="0">
                <a:ea typeface="ＭＳ Ｐゴシック" pitchFamily="34" charset="-128"/>
              </a:rPr>
              <a:t>et </a:t>
            </a:r>
            <a:r>
              <a:rPr lang="da-DK" altLang="da-DK" sz="1800" kern="0" dirty="0" smtClean="0">
                <a:ea typeface="ＭＳ Ｐゴシック" pitchFamily="34" charset="-128"/>
              </a:rPr>
              <a:t>enkelt objekt – som </a:t>
            </a:r>
            <a:r>
              <a:rPr lang="da-DK" altLang="da-DK" sz="1800" kern="0" dirty="0">
                <a:ea typeface="ＭＳ Ｐゴシック" pitchFamily="34" charset="-128"/>
              </a:rPr>
              <a:t>mange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klasser/objekter har </a:t>
            </a:r>
            <a:r>
              <a:rPr lang="da-DK" altLang="da-DK" sz="1800" kern="0" dirty="0">
                <a:ea typeface="ＭＳ Ｐゴシック" pitchFamily="34" charset="-128"/>
              </a:rPr>
              <a:t>adgang </a:t>
            </a:r>
            <a:r>
              <a:rPr lang="da-DK" altLang="da-DK" sz="1800" kern="0" dirty="0" smtClean="0">
                <a:ea typeface="ＭＳ Ｐゴシック" pitchFamily="34" charset="-128"/>
              </a:rPr>
              <a:t>til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klassevariabel, som peger på et objekt af den ønskede type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klassemetode, som returnerer ovenstående objekt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Klassens konstruktør er private, og dermed kan der ikke skabes andre objekter end det, som klassevariablen peger på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World-of-</a:t>
            </a:r>
            <a:r>
              <a:rPr lang="da-DK" altLang="da-DK" sz="1800" kern="0" dirty="0" err="1" smtClean="0">
                <a:ea typeface="ＭＳ Ｐゴシック" pitchFamily="34" charset="-128"/>
              </a:rPr>
              <a:t>zuul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objektet har én parser til </a:t>
            </a:r>
            <a:r>
              <a:rPr lang="da-DK" altLang="da-DK" sz="1800" kern="0" dirty="0" smtClean="0">
                <a:ea typeface="ＭＳ Ｐゴシック" pitchFamily="34" charset="-128"/>
              </a:rPr>
              <a:t>inputtekst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Skildpadde opgaverne var </a:t>
            </a:r>
            <a:r>
              <a:rPr lang="da-DK" altLang="da-DK" sz="1800" kern="0" dirty="0" err="1" smtClean="0">
                <a:ea typeface="ＭＳ Ｐゴシック" pitchFamily="34" charset="-128"/>
              </a:rPr>
              <a:t>Canvas</a:t>
            </a:r>
            <a:r>
              <a:rPr lang="da-DK" altLang="da-DK" sz="1800" kern="0" dirty="0" smtClean="0">
                <a:ea typeface="ＭＳ Ｐゴシック" pitchFamily="34" charset="-128"/>
              </a:rPr>
              <a:t> klassen implementeret som en Singleton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2" indent="-265113">
              <a:spcBef>
                <a:spcPts val="1200"/>
              </a:spcBef>
            </a:pPr>
            <a:endParaRPr lang="da-DK" altLang="da-DK" sz="14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8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85490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608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 (implementation)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98782" y="1465481"/>
            <a:ext cx="5766811" cy="217200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FF0000"/>
                </a:solidFill>
                <a:latin typeface="Courier New" pitchFamily="49" charset="0"/>
              </a:rPr>
              <a:t>class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{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 instance =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Parser();</a:t>
            </a:r>
            <a:endParaRPr lang="en-US" altLang="da-DK" sz="1600" b="1" spc="-5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 {</a:t>
            </a:r>
          </a:p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return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instance;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Parser() {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2437303" y="3118552"/>
            <a:ext cx="5987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00107" y="2963132"/>
            <a:ext cx="227982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er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private</a:t>
            </a:r>
            <a:endParaRPr lang="da-DK" altLang="da-DK" sz="1400" b="1" dirty="0">
              <a:solidFill>
                <a:srgbClr val="008000"/>
              </a:solidFill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054322" y="2848613"/>
            <a:ext cx="2334934" cy="562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054321" y="1837961"/>
            <a:ext cx="5439045" cy="265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3173" y="1973037"/>
            <a:ext cx="57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00107" y="1633714"/>
            <a:ext cx="257169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8000"/>
                </a:solidFill>
              </a:rPr>
              <a:t>Klassevariabel</a:t>
            </a:r>
            <a:r>
              <a:rPr lang="da-DK" altLang="da-DK" sz="1400" b="1" spc="-40" dirty="0" smtClean="0">
                <a:solidFill>
                  <a:srgbClr val="FF0000"/>
                </a:solidFill>
              </a:rPr>
              <a:t>, som peger på objekt af den ønskede type</a:t>
            </a:r>
            <a:endParaRPr lang="da-DK" altLang="da-DK" sz="1400" b="1" spc="-40" dirty="0">
              <a:solidFill>
                <a:srgbClr val="FF0000"/>
              </a:solidFill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3054322" y="2142362"/>
            <a:ext cx="4543555" cy="66574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2086606" y="2438170"/>
            <a:ext cx="955435" cy="1289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00107" y="2276872"/>
            <a:ext cx="19634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8000"/>
                </a:solidFill>
              </a:rPr>
              <a:t>Klassemetode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returnerer objektet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308601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9</a:t>
            </a:fld>
            <a:endParaRPr lang="da-DK" altLang="da-DK" dirty="0"/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339836" y="6109580"/>
            <a:ext cx="4121627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Alternativt kan man undlade klassemetoden og i stedet </a:t>
            </a:r>
            <a:r>
              <a:rPr lang="da-DK" altLang="da-DK" sz="1400" b="1" smtClean="0">
                <a:solidFill>
                  <a:srgbClr val="0000FF"/>
                </a:solidFill>
              </a:rPr>
              <a:t>gøre klassevariablen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public og final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1605" y="4104948"/>
            <a:ext cx="8362505" cy="12857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Bemærk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almindelig instansmetode skulle man have Parser objektet for at kunne kalde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(hvilket ikke giver mening)</a:t>
            </a:r>
          </a:p>
          <a:p>
            <a:pPr marL="665163" lvl="1" indent="-265113">
              <a:spcBef>
                <a:spcPts val="1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feltvariabel ville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ikke have adgang til den og derudover ville der aldrig blive lavet et Parser objekt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12353" y="3732951"/>
            <a:ext cx="415324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Parser.getInstance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3980306" y="3903318"/>
            <a:ext cx="364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86052" y="3774069"/>
            <a:ext cx="36724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Parser objektet tilgås via klassemetoden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397402" y="5077657"/>
            <a:ext cx="360040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7436690" y="1312983"/>
            <a:ext cx="220296" cy="5249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060886" y="1003833"/>
            <a:ext cx="424216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Klassevariabel initialiseres med det samme, dvs. ved starten af programudførelsen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607178" y="6117396"/>
            <a:ext cx="3959863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Man kan også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inplementere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en Singleton som en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enumeration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, der kun har ét element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32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12691</TotalTime>
  <Words>5085</Words>
  <Application>Microsoft Office PowerPoint</Application>
  <PresentationFormat>On-screen Show (4:3)</PresentationFormat>
  <Paragraphs>653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ＭＳ Ｐゴシック</vt:lpstr>
      <vt:lpstr>Arial</vt:lpstr>
      <vt:lpstr>Courier New</vt:lpstr>
      <vt:lpstr>Monotype Sorts</vt:lpstr>
      <vt:lpstr>Symbol</vt:lpstr>
      <vt:lpstr>Times</vt:lpstr>
      <vt:lpstr>Times New Roman</vt:lpstr>
      <vt:lpstr>Zapf Dingbats</vt:lpstr>
      <vt:lpstr>Standarddesign</vt:lpstr>
      <vt:lpstr>PowerPoint Presentation</vt:lpstr>
      <vt:lpstr>● Design af applikationer</vt:lpstr>
      <vt:lpstr>Navneord og udsagnsord</vt:lpstr>
      <vt:lpstr>Klasser og metoder</vt:lpstr>
      <vt:lpstr>Ansvarsområder og samarbejdspartnere</vt:lpstr>
      <vt:lpstr>● Designmønstre</vt:lpstr>
      <vt:lpstr>Anvendelse af designmønstre</vt:lpstr>
      <vt:lpstr>Singleton mønsteret</vt:lpstr>
      <vt:lpstr>Singleton mønsteret (implementation)</vt:lpstr>
      <vt:lpstr>Decorator mønsteret</vt:lpstr>
      <vt:lpstr>Decorator mønsteret (BufferedReader)</vt:lpstr>
      <vt:lpstr>Decorator mønsteret (BufferedReader fortsat)</vt:lpstr>
      <vt:lpstr>Decorator mønsteret (andet eksempel)</vt:lpstr>
      <vt:lpstr>Decorator mønsteret kontra nedarvning</vt:lpstr>
      <vt:lpstr>Factory method mønsteret</vt:lpstr>
      <vt:lpstr>Factory method mønsteret (Iterator)</vt:lpstr>
      <vt:lpstr>Observer mønsteret</vt:lpstr>
      <vt:lpstr>Observer mønsteret (fortsat)</vt:lpstr>
      <vt:lpstr>● Afleveringsopgave: Computerspil 5</vt:lpstr>
      <vt:lpstr>● Mundtlig eksamen</vt:lpstr>
      <vt:lpstr>Forløbet af eksamen</vt:lpstr>
      <vt:lpstr>Forberedelse til mundtlig eksamen</vt:lpstr>
      <vt:lpstr>Java kode eksempler</vt:lpstr>
      <vt:lpstr>Træning gør mester</vt:lpstr>
      <vt:lpstr>Gode råd omkring eksamen</vt:lpstr>
      <vt:lpstr>Gode råd omkring eksamen (fortsat)</vt:lpstr>
      <vt:lpstr>Gode råd omkring eksamen (fortsat)</vt:lpstr>
      <vt:lpstr>Du skal kunne forklare din kode</vt:lpstr>
      <vt:lpstr>● Kursusevaluering E2020 – 60% har svaret (74%)</vt:lpstr>
      <vt:lpstr>● Fraktaler og Mandelbrotmængden</vt:lpstr>
      <vt:lpstr>Definition af Mandelbrotmængden</vt:lpstr>
      <vt:lpstr>Følgen for (a,b) = (0, 1)</vt:lpstr>
      <vt:lpstr>Følgen for (a,b) = (0, 1.01)</vt:lpstr>
      <vt:lpstr>Beregning af Mandelbrotmængden</vt:lpstr>
      <vt:lpstr>Sort/hvid algoritme (pseudokode)</vt:lpstr>
      <vt:lpstr>Mandelbrotmængdens egenskaber</vt:lpstr>
      <vt:lpstr>Algoritme med farver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 sidst vil vi undersøge "halsen"</vt:lpstr>
      <vt:lpstr>PowerPoint Presentation</vt:lpstr>
    </vt:vector>
  </TitlesOfParts>
  <Company>DAIMI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Programmering  – fra instruktion til modellering</dc:title>
  <dc:creator>Michael E. Caspersen</dc:creator>
  <cp:lastModifiedBy>Kurt Jensen</cp:lastModifiedBy>
  <cp:revision>740</cp:revision>
  <cp:lastPrinted>2020-12-01T06:08:23Z</cp:lastPrinted>
  <dcterms:created xsi:type="dcterms:W3CDTF">2011-04-06T08:01:52Z</dcterms:created>
  <dcterms:modified xsi:type="dcterms:W3CDTF">2021-05-04T10:24:31Z</dcterms:modified>
</cp:coreProperties>
</file>